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70" r:id="rId8"/>
    <p:sldId id="293"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63" r:id="rId23"/>
    <p:sldId id="264" r:id="rId24"/>
    <p:sldId id="265" r:id="rId25"/>
    <p:sldId id="266" r:id="rId26"/>
    <p:sldId id="267" r:id="rId27"/>
    <p:sldId id="268" r:id="rId28"/>
    <p:sldId id="269" r:id="rId29"/>
    <p:sldId id="285" r:id="rId30"/>
    <p:sldId id="287" r:id="rId31"/>
    <p:sldId id="288" r:id="rId32"/>
    <p:sldId id="289" r:id="rId33"/>
    <p:sldId id="290" r:id="rId34"/>
    <p:sldId id="291" r:id="rId35"/>
    <p:sldId id="292" r:id="rId3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21359" y="1085850"/>
            <a:ext cx="7701280" cy="69596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400" b="0" i="0">
                <a:solidFill>
                  <a:schemeClr val="tx1"/>
                </a:solidFill>
                <a:latin typeface="Times New Roman"/>
                <a:cs typeface="Times New Roman"/>
              </a:defRPr>
            </a:lvl1pPr>
          </a:lstStyle>
          <a:p>
            <a:pPr marL="617855" marR="5080" indent="-605790">
              <a:lnSpc>
                <a:spcPts val="1670"/>
              </a:lnSpc>
              <a:spcBef>
                <a:spcPts val="10"/>
              </a:spcBef>
            </a:pPr>
            <a:r>
              <a:rPr spc="-5" dirty="0"/>
              <a:t>Suchismita </a:t>
            </a:r>
            <a:r>
              <a:rPr dirty="0"/>
              <a:t>Sahu, Asst. Professor  KIIT</a:t>
            </a:r>
            <a:r>
              <a:rPr spc="-15" dirty="0"/>
              <a:t> </a:t>
            </a:r>
            <a:r>
              <a:rPr dirty="0"/>
              <a:t>University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tx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800" b="0" i="0">
                <a:solidFill>
                  <a:srgbClr val="6F2F9F"/>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defRPr sz="1400" b="0" i="0">
                <a:solidFill>
                  <a:schemeClr val="tx1"/>
                </a:solidFill>
                <a:latin typeface="Times New Roman"/>
                <a:cs typeface="Times New Roman"/>
              </a:defRPr>
            </a:lvl1pPr>
          </a:lstStyle>
          <a:p>
            <a:pPr marL="617855" marR="5080" indent="-605790">
              <a:lnSpc>
                <a:spcPts val="1670"/>
              </a:lnSpc>
              <a:spcBef>
                <a:spcPts val="10"/>
              </a:spcBef>
            </a:pPr>
            <a:r>
              <a:rPr spc="-5" dirty="0"/>
              <a:t>Suchismita </a:t>
            </a:r>
            <a:r>
              <a:rPr dirty="0"/>
              <a:t>Sahu, Asst. Professor  KIIT</a:t>
            </a:r>
            <a:r>
              <a:rPr spc="-15" dirty="0"/>
              <a:t> </a:t>
            </a:r>
            <a:r>
              <a:rPr dirty="0"/>
              <a:t>University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tx1"/>
                </a:solidFill>
                <a:latin typeface="Times New Roman"/>
                <a:cs typeface="Times New Roman"/>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400" b="0" i="0">
                <a:solidFill>
                  <a:schemeClr val="tx1"/>
                </a:solidFill>
                <a:latin typeface="Times New Roman"/>
                <a:cs typeface="Times New Roman"/>
              </a:defRPr>
            </a:lvl1pPr>
          </a:lstStyle>
          <a:p>
            <a:pPr marL="617855" marR="5080" indent="-605790">
              <a:lnSpc>
                <a:spcPts val="1670"/>
              </a:lnSpc>
              <a:spcBef>
                <a:spcPts val="10"/>
              </a:spcBef>
            </a:pPr>
            <a:r>
              <a:rPr spc="-5" dirty="0"/>
              <a:t>Suchismita </a:t>
            </a:r>
            <a:r>
              <a:rPr dirty="0"/>
              <a:t>Sahu, Asst. Professor  KIIT</a:t>
            </a:r>
            <a:r>
              <a:rPr spc="-15" dirty="0"/>
              <a:t> </a:t>
            </a:r>
            <a:r>
              <a:rPr dirty="0"/>
              <a:t>University</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79070" y="332740"/>
            <a:ext cx="8713470" cy="6286499"/>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600" b="1" i="0">
                <a:solidFill>
                  <a:schemeClr val="tx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defRPr sz="1400" b="0" i="0">
                <a:solidFill>
                  <a:schemeClr val="tx1"/>
                </a:solidFill>
                <a:latin typeface="Times New Roman"/>
                <a:cs typeface="Times New Roman"/>
              </a:defRPr>
            </a:lvl1pPr>
          </a:lstStyle>
          <a:p>
            <a:pPr marL="617855" marR="5080" indent="-605790">
              <a:lnSpc>
                <a:spcPts val="1670"/>
              </a:lnSpc>
              <a:spcBef>
                <a:spcPts val="10"/>
              </a:spcBef>
            </a:pPr>
            <a:r>
              <a:rPr spc="-5" dirty="0"/>
              <a:t>Suchismita </a:t>
            </a:r>
            <a:r>
              <a:rPr dirty="0"/>
              <a:t>Sahu, Asst. Professor  KIIT</a:t>
            </a:r>
            <a:r>
              <a:rPr spc="-15" dirty="0"/>
              <a:t> </a:t>
            </a:r>
            <a:r>
              <a:rPr dirty="0"/>
              <a:t>University</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400" b="0" i="0">
                <a:solidFill>
                  <a:schemeClr val="tx1"/>
                </a:solidFill>
                <a:latin typeface="Times New Roman"/>
                <a:cs typeface="Times New Roman"/>
              </a:defRPr>
            </a:lvl1pPr>
          </a:lstStyle>
          <a:p>
            <a:pPr marL="617855" marR="5080" indent="-605790">
              <a:lnSpc>
                <a:spcPts val="1670"/>
              </a:lnSpc>
              <a:spcBef>
                <a:spcPts val="10"/>
              </a:spcBef>
            </a:pPr>
            <a:r>
              <a:rPr spc="-5" dirty="0"/>
              <a:t>Suchismita </a:t>
            </a:r>
            <a:r>
              <a:rPr dirty="0"/>
              <a:t>Sahu, Asst. Professor  KIIT</a:t>
            </a:r>
            <a:r>
              <a:rPr spc="-15" dirty="0"/>
              <a:t> </a:t>
            </a:r>
            <a:r>
              <a:rPr dirty="0"/>
              <a:t>University</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64540" y="920750"/>
            <a:ext cx="7614919" cy="1366520"/>
          </a:xfrm>
          <a:prstGeom prst="rect">
            <a:avLst/>
          </a:prstGeom>
        </p:spPr>
        <p:txBody>
          <a:bodyPr wrap="square" lIns="0" tIns="0" rIns="0" bIns="0">
            <a:spAutoFit/>
          </a:bodyPr>
          <a:lstStyle>
            <a:lvl1pPr>
              <a:defRPr sz="3600" b="1" i="0">
                <a:solidFill>
                  <a:schemeClr val="tx1"/>
                </a:solidFill>
                <a:latin typeface="Times New Roman"/>
                <a:cs typeface="Times New Roman"/>
              </a:defRPr>
            </a:lvl1pPr>
          </a:lstStyle>
          <a:p>
            <a:endParaRPr/>
          </a:p>
        </p:txBody>
      </p:sp>
      <p:sp>
        <p:nvSpPr>
          <p:cNvPr id="3" name="Holder 3"/>
          <p:cNvSpPr>
            <a:spLocks noGrp="1"/>
          </p:cNvSpPr>
          <p:nvPr>
            <p:ph type="body" idx="1"/>
          </p:nvPr>
        </p:nvSpPr>
        <p:spPr>
          <a:xfrm>
            <a:off x="472440" y="2023109"/>
            <a:ext cx="6675120" cy="1427479"/>
          </a:xfrm>
          <a:prstGeom prst="rect">
            <a:avLst/>
          </a:prstGeom>
        </p:spPr>
        <p:txBody>
          <a:bodyPr wrap="square" lIns="0" tIns="0" rIns="0" bIns="0">
            <a:spAutoFit/>
          </a:bodyPr>
          <a:lstStyle>
            <a:lvl1pPr>
              <a:defRPr sz="2800" b="0" i="0">
                <a:solidFill>
                  <a:srgbClr val="6F2F9F"/>
                </a:solidFill>
                <a:latin typeface="Times New Roman"/>
                <a:cs typeface="Times New Roman"/>
              </a:defRPr>
            </a:lvl1pPr>
          </a:lstStyle>
          <a:p>
            <a:endParaRPr/>
          </a:p>
        </p:txBody>
      </p:sp>
      <p:sp>
        <p:nvSpPr>
          <p:cNvPr id="4" name="Holder 4"/>
          <p:cNvSpPr>
            <a:spLocks noGrp="1"/>
          </p:cNvSpPr>
          <p:nvPr>
            <p:ph type="ftr" sz="quarter" idx="5"/>
          </p:nvPr>
        </p:nvSpPr>
        <p:spPr>
          <a:xfrm>
            <a:off x="6517640" y="6269030"/>
            <a:ext cx="2391409" cy="434975"/>
          </a:xfrm>
          <a:prstGeom prst="rect">
            <a:avLst/>
          </a:prstGeom>
        </p:spPr>
        <p:txBody>
          <a:bodyPr wrap="square" lIns="0" tIns="0" rIns="0" bIns="0">
            <a:spAutoFit/>
          </a:bodyPr>
          <a:lstStyle>
            <a:lvl1pPr>
              <a:defRPr sz="1400" b="0" i="0">
                <a:solidFill>
                  <a:schemeClr val="tx1"/>
                </a:solidFill>
                <a:latin typeface="Times New Roman"/>
                <a:cs typeface="Times New Roman"/>
              </a:defRPr>
            </a:lvl1pPr>
          </a:lstStyle>
          <a:p>
            <a:pPr marL="617855" marR="5080" indent="-605790">
              <a:lnSpc>
                <a:spcPts val="1670"/>
              </a:lnSpc>
              <a:spcBef>
                <a:spcPts val="10"/>
              </a:spcBef>
            </a:pPr>
            <a:r>
              <a:rPr spc="-5" dirty="0"/>
              <a:t>Suchismita </a:t>
            </a:r>
            <a:r>
              <a:rPr dirty="0"/>
              <a:t>Sahu, Asst. Professor  KIIT</a:t>
            </a:r>
            <a:r>
              <a:rPr spc="-15" dirty="0"/>
              <a:t> </a:t>
            </a:r>
            <a:r>
              <a:rPr dirty="0"/>
              <a:t>University</a:t>
            </a: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1/17/2020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06730" y="1398270"/>
            <a:ext cx="7589520" cy="3436838"/>
          </a:xfrm>
          <a:prstGeom prst="rect">
            <a:avLst/>
          </a:prstGeom>
        </p:spPr>
        <p:txBody>
          <a:bodyPr vert="horz" wrap="square" lIns="0" tIns="12700" rIns="0" bIns="0" rtlCol="0">
            <a:spAutoFit/>
          </a:bodyPr>
          <a:lstStyle/>
          <a:p>
            <a:pPr marL="12700">
              <a:lnSpc>
                <a:spcPts val="5275"/>
              </a:lnSpc>
              <a:spcBef>
                <a:spcPts val="100"/>
              </a:spcBef>
            </a:pPr>
            <a:r>
              <a:rPr sz="4000" b="1" u="heavy" spc="-5" dirty="0">
                <a:uFill>
                  <a:solidFill>
                    <a:srgbClr val="000000"/>
                  </a:solidFill>
                </a:uFill>
                <a:latin typeface="Times New Roman"/>
                <a:cs typeface="Times New Roman"/>
              </a:rPr>
              <a:t>Cement:</a:t>
            </a:r>
            <a:endParaRPr sz="4000" dirty="0">
              <a:latin typeface="Times New Roman"/>
              <a:cs typeface="Times New Roman"/>
            </a:endParaRPr>
          </a:p>
          <a:p>
            <a:pPr marL="12700" marR="5080" indent="914400" algn="just">
              <a:lnSpc>
                <a:spcPts val="5280"/>
              </a:lnSpc>
              <a:spcBef>
                <a:spcPts val="170"/>
              </a:spcBef>
            </a:pPr>
            <a:r>
              <a:rPr sz="3600" dirty="0" smtClean="0">
                <a:latin typeface="Times New Roman"/>
                <a:cs typeface="Times New Roman"/>
              </a:rPr>
              <a:t>Cement</a:t>
            </a:r>
            <a:r>
              <a:rPr lang="en-US" sz="3600" dirty="0" smtClean="0">
                <a:latin typeface="Times New Roman"/>
                <a:cs typeface="Times New Roman"/>
              </a:rPr>
              <a:t> </a:t>
            </a:r>
            <a:r>
              <a:rPr sz="3600" dirty="0" smtClean="0">
                <a:latin typeface="Times New Roman"/>
                <a:cs typeface="Times New Roman"/>
              </a:rPr>
              <a:t>is </a:t>
            </a:r>
            <a:r>
              <a:rPr sz="3600" spc="-5" dirty="0">
                <a:latin typeface="Times New Roman"/>
                <a:cs typeface="Times New Roman"/>
              </a:rPr>
              <a:t>the </a:t>
            </a:r>
            <a:r>
              <a:rPr sz="3600" dirty="0">
                <a:latin typeface="Times New Roman"/>
                <a:cs typeface="Times New Roman"/>
              </a:rPr>
              <a:t>mixture of  </a:t>
            </a:r>
            <a:r>
              <a:rPr sz="3600" spc="-5" dirty="0">
                <a:latin typeface="Times New Roman"/>
                <a:cs typeface="Times New Roman"/>
              </a:rPr>
              <a:t>calcareous, siliceous, </a:t>
            </a:r>
            <a:r>
              <a:rPr sz="3600" spc="-10" dirty="0">
                <a:latin typeface="Times New Roman"/>
                <a:cs typeface="Times New Roman"/>
              </a:rPr>
              <a:t>argillaceous  </a:t>
            </a:r>
            <a:r>
              <a:rPr sz="3600" dirty="0">
                <a:latin typeface="Times New Roman"/>
                <a:cs typeface="Times New Roman"/>
              </a:rPr>
              <a:t>and </a:t>
            </a:r>
            <a:r>
              <a:rPr sz="3600" spc="-5" dirty="0">
                <a:latin typeface="Times New Roman"/>
                <a:cs typeface="Times New Roman"/>
              </a:rPr>
              <a:t>other substances. </a:t>
            </a:r>
            <a:r>
              <a:rPr sz="3600" dirty="0">
                <a:latin typeface="Times New Roman"/>
                <a:cs typeface="Times New Roman"/>
              </a:rPr>
              <a:t>Cement </a:t>
            </a:r>
            <a:r>
              <a:rPr sz="3600" spc="-5" dirty="0">
                <a:latin typeface="Times New Roman"/>
                <a:cs typeface="Times New Roman"/>
              </a:rPr>
              <a:t>is  used as </a:t>
            </a:r>
            <a:r>
              <a:rPr sz="3600" dirty="0">
                <a:latin typeface="Times New Roman"/>
                <a:cs typeface="Times New Roman"/>
              </a:rPr>
              <a:t>a </a:t>
            </a:r>
            <a:r>
              <a:rPr sz="3600" spc="-5" dirty="0">
                <a:latin typeface="Times New Roman"/>
                <a:cs typeface="Times New Roman"/>
              </a:rPr>
              <a:t>binding </a:t>
            </a:r>
            <a:r>
              <a:rPr sz="3600" dirty="0">
                <a:latin typeface="Times New Roman"/>
                <a:cs typeface="Times New Roman"/>
              </a:rPr>
              <a:t>material in  </a:t>
            </a:r>
            <a:r>
              <a:rPr sz="3600" spc="-25" dirty="0">
                <a:latin typeface="Times New Roman"/>
                <a:cs typeface="Times New Roman"/>
              </a:rPr>
              <a:t>mortar, </a:t>
            </a:r>
            <a:r>
              <a:rPr sz="3600" spc="-5" dirty="0">
                <a:latin typeface="Times New Roman"/>
                <a:cs typeface="Times New Roman"/>
              </a:rPr>
              <a:t>concrete,</a:t>
            </a:r>
            <a:r>
              <a:rPr sz="3600" spc="20" dirty="0">
                <a:latin typeface="Times New Roman"/>
                <a:cs typeface="Times New Roman"/>
              </a:rPr>
              <a:t> </a:t>
            </a:r>
            <a:r>
              <a:rPr sz="3600" spc="-5" dirty="0">
                <a:latin typeface="Times New Roman"/>
                <a:cs typeface="Times New Roman"/>
              </a:rPr>
              <a:t>etc.</a:t>
            </a:r>
            <a:endParaRPr sz="3600" dirty="0">
              <a:latin typeface="Times New Roman"/>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81000" y="367029"/>
            <a:ext cx="8458200" cy="3839513"/>
          </a:xfrm>
          <a:prstGeom prst="rect">
            <a:avLst/>
          </a:prstGeom>
        </p:spPr>
        <p:txBody>
          <a:bodyPr vert="horz" wrap="square" lIns="0" tIns="12700" rIns="0" bIns="0" rtlCol="0">
            <a:spAutoFit/>
          </a:bodyPr>
          <a:lstStyle/>
          <a:p>
            <a:pPr marL="12700">
              <a:lnSpc>
                <a:spcPct val="100000"/>
              </a:lnSpc>
              <a:spcBef>
                <a:spcPts val="100"/>
              </a:spcBef>
            </a:pPr>
            <a:r>
              <a:rPr sz="2800" b="1" dirty="0">
                <a:latin typeface="Times New Roman"/>
                <a:cs typeface="Times New Roman"/>
              </a:rPr>
              <a:t>(4) </a:t>
            </a:r>
            <a:r>
              <a:rPr sz="2800" b="1" u="heavy" spc="-10" dirty="0">
                <a:uFill>
                  <a:solidFill>
                    <a:srgbClr val="000000"/>
                  </a:solidFill>
                </a:uFill>
                <a:latin typeface="Times New Roman"/>
                <a:cs typeface="Times New Roman"/>
              </a:rPr>
              <a:t>SULPHATE RESISTING</a:t>
            </a:r>
            <a:r>
              <a:rPr sz="2800" b="1" u="heavy" spc="-30" dirty="0">
                <a:uFill>
                  <a:solidFill>
                    <a:srgbClr val="000000"/>
                  </a:solidFill>
                </a:uFill>
                <a:latin typeface="Times New Roman"/>
                <a:cs typeface="Times New Roman"/>
              </a:rPr>
              <a:t> </a:t>
            </a:r>
            <a:r>
              <a:rPr sz="2800" b="1" u="heavy" spc="-10" dirty="0">
                <a:uFill>
                  <a:solidFill>
                    <a:srgbClr val="000000"/>
                  </a:solidFill>
                </a:uFill>
                <a:latin typeface="Times New Roman"/>
                <a:cs typeface="Times New Roman"/>
              </a:rPr>
              <a:t>CEMENT:</a:t>
            </a:r>
            <a:endParaRPr sz="2800" dirty="0">
              <a:latin typeface="Times New Roman"/>
              <a:cs typeface="Times New Roman"/>
            </a:endParaRPr>
          </a:p>
          <a:p>
            <a:pPr>
              <a:lnSpc>
                <a:spcPct val="100000"/>
              </a:lnSpc>
              <a:spcBef>
                <a:spcPts val="35"/>
              </a:spcBef>
            </a:pPr>
            <a:endParaRPr sz="4100" dirty="0">
              <a:latin typeface="Times New Roman"/>
              <a:cs typeface="Times New Roman"/>
            </a:endParaRPr>
          </a:p>
          <a:p>
            <a:pPr marL="469900" marR="921385" indent="-457200" algn="just">
              <a:lnSpc>
                <a:spcPct val="100000"/>
              </a:lnSpc>
              <a:buSzPct val="96428"/>
              <a:buFont typeface="Arial" panose="020B0604020202020204" pitchFamily="34" charset="0"/>
              <a:buChar char="•"/>
              <a:tabLst>
                <a:tab pos="138430" algn="l"/>
              </a:tabLst>
            </a:pPr>
            <a:r>
              <a:rPr sz="2800" spc="-5" dirty="0">
                <a:solidFill>
                  <a:srgbClr val="6F2F9F"/>
                </a:solidFill>
                <a:latin typeface="Times New Roman"/>
                <a:cs typeface="Times New Roman"/>
              </a:rPr>
              <a:t>It </a:t>
            </a:r>
            <a:r>
              <a:rPr sz="2800" dirty="0">
                <a:solidFill>
                  <a:srgbClr val="6F2F9F"/>
                </a:solidFill>
                <a:latin typeface="Times New Roman"/>
                <a:cs typeface="Times New Roman"/>
              </a:rPr>
              <a:t>is </a:t>
            </a:r>
            <a:r>
              <a:rPr sz="2800" spc="-5" dirty="0">
                <a:solidFill>
                  <a:srgbClr val="6F2F9F"/>
                </a:solidFill>
                <a:latin typeface="Times New Roman"/>
                <a:cs typeface="Times New Roman"/>
              </a:rPr>
              <a:t>modified form </a:t>
            </a:r>
            <a:r>
              <a:rPr sz="2800" dirty="0">
                <a:solidFill>
                  <a:srgbClr val="6F2F9F"/>
                </a:solidFill>
                <a:latin typeface="Times New Roman"/>
                <a:cs typeface="Times New Roman"/>
              </a:rPr>
              <a:t>of </a:t>
            </a:r>
            <a:r>
              <a:rPr sz="2800" spc="-10" dirty="0">
                <a:solidFill>
                  <a:srgbClr val="6F2F9F"/>
                </a:solidFill>
                <a:latin typeface="Times New Roman"/>
                <a:cs typeface="Times New Roman"/>
              </a:rPr>
              <a:t>O.P.C </a:t>
            </a:r>
            <a:r>
              <a:rPr lang="en-US" sz="2800" spc="-10" dirty="0" smtClean="0">
                <a:solidFill>
                  <a:srgbClr val="6F2F9F"/>
                </a:solidFill>
                <a:latin typeface="Times New Roman"/>
                <a:cs typeface="Times New Roman"/>
              </a:rPr>
              <a:t>. </a:t>
            </a:r>
            <a:r>
              <a:rPr sz="2800" spc="-5" dirty="0" smtClean="0">
                <a:solidFill>
                  <a:srgbClr val="6F2F9F"/>
                </a:solidFill>
                <a:latin typeface="Times New Roman"/>
                <a:cs typeface="Times New Roman"/>
              </a:rPr>
              <a:t>This </a:t>
            </a:r>
            <a:r>
              <a:rPr sz="2800" spc="-10" dirty="0">
                <a:solidFill>
                  <a:srgbClr val="6F2F9F"/>
                </a:solidFill>
                <a:latin typeface="Times New Roman"/>
                <a:cs typeface="Times New Roman"/>
              </a:rPr>
              <a:t>cement </a:t>
            </a:r>
            <a:r>
              <a:rPr sz="2800" spc="-5" dirty="0">
                <a:solidFill>
                  <a:srgbClr val="6F2F9F"/>
                </a:solidFill>
                <a:latin typeface="Times New Roman"/>
                <a:cs typeface="Times New Roman"/>
              </a:rPr>
              <a:t>contains </a:t>
            </a:r>
            <a:r>
              <a:rPr sz="2800" dirty="0">
                <a:solidFill>
                  <a:srgbClr val="6F2F9F"/>
                </a:solidFill>
                <a:latin typeface="Times New Roman"/>
                <a:cs typeface="Times New Roman"/>
              </a:rPr>
              <a:t>a low </a:t>
            </a:r>
            <a:r>
              <a:rPr sz="2800" spc="-5" dirty="0">
                <a:solidFill>
                  <a:srgbClr val="6F2F9F"/>
                </a:solidFill>
                <a:latin typeface="Times New Roman"/>
                <a:cs typeface="Times New Roman"/>
              </a:rPr>
              <a:t>%age </a:t>
            </a:r>
            <a:r>
              <a:rPr sz="2800" dirty="0">
                <a:solidFill>
                  <a:srgbClr val="6F2F9F"/>
                </a:solidFill>
                <a:latin typeface="Times New Roman"/>
                <a:cs typeface="Times New Roman"/>
              </a:rPr>
              <a:t>of </a:t>
            </a:r>
            <a:r>
              <a:rPr sz="2800" spc="-5" dirty="0">
                <a:solidFill>
                  <a:srgbClr val="6F2F9F"/>
                </a:solidFill>
                <a:latin typeface="Times New Roman"/>
                <a:cs typeface="Times New Roman"/>
              </a:rPr>
              <a:t>C3A and</a:t>
            </a:r>
            <a:r>
              <a:rPr sz="2800" spc="-110" dirty="0">
                <a:solidFill>
                  <a:srgbClr val="6F2F9F"/>
                </a:solidFill>
                <a:latin typeface="Times New Roman"/>
                <a:cs typeface="Times New Roman"/>
              </a:rPr>
              <a:t> </a:t>
            </a:r>
            <a:r>
              <a:rPr sz="2800" dirty="0" smtClean="0">
                <a:solidFill>
                  <a:srgbClr val="6F2F9F"/>
                </a:solidFill>
                <a:latin typeface="Times New Roman"/>
                <a:cs typeface="Times New Roman"/>
              </a:rPr>
              <a:t>high</a:t>
            </a:r>
            <a:r>
              <a:rPr lang="en-US" sz="2800" dirty="0">
                <a:latin typeface="Times New Roman"/>
                <a:cs typeface="Times New Roman"/>
              </a:rPr>
              <a:t> </a:t>
            </a:r>
            <a:r>
              <a:rPr sz="2800" spc="-10" dirty="0" smtClean="0">
                <a:solidFill>
                  <a:srgbClr val="6F2F9F"/>
                </a:solidFill>
                <a:latin typeface="Times New Roman"/>
                <a:cs typeface="Times New Roman"/>
              </a:rPr>
              <a:t>%age </a:t>
            </a:r>
            <a:r>
              <a:rPr sz="2800" dirty="0">
                <a:solidFill>
                  <a:srgbClr val="6F2F9F"/>
                </a:solidFill>
                <a:latin typeface="Times New Roman"/>
                <a:cs typeface="Times New Roman"/>
              </a:rPr>
              <a:t>of</a:t>
            </a:r>
            <a:r>
              <a:rPr sz="2800" spc="-15" dirty="0">
                <a:solidFill>
                  <a:srgbClr val="6F2F9F"/>
                </a:solidFill>
                <a:latin typeface="Times New Roman"/>
                <a:cs typeface="Times New Roman"/>
              </a:rPr>
              <a:t> </a:t>
            </a:r>
            <a:r>
              <a:rPr sz="2800" spc="-5" dirty="0">
                <a:solidFill>
                  <a:srgbClr val="6F2F9F"/>
                </a:solidFill>
                <a:latin typeface="Times New Roman"/>
                <a:cs typeface="Times New Roman"/>
              </a:rPr>
              <a:t>C3S</a:t>
            </a:r>
            <a:endParaRPr sz="2800" dirty="0">
              <a:latin typeface="Times New Roman"/>
              <a:cs typeface="Times New Roman"/>
            </a:endParaRPr>
          </a:p>
          <a:p>
            <a:pPr marL="469265" indent="-457200" algn="just">
              <a:lnSpc>
                <a:spcPct val="100000"/>
              </a:lnSpc>
              <a:spcBef>
                <a:spcPts val="700"/>
              </a:spcBef>
              <a:buSzPct val="96428"/>
              <a:buFont typeface="Arial" panose="020B0604020202020204" pitchFamily="34" charset="0"/>
              <a:buChar char="•"/>
              <a:tabLst>
                <a:tab pos="138430" algn="l"/>
              </a:tabLst>
            </a:pPr>
            <a:r>
              <a:rPr sz="2800" spc="-5" dirty="0">
                <a:solidFill>
                  <a:srgbClr val="6F2F9F"/>
                </a:solidFill>
                <a:latin typeface="Times New Roman"/>
                <a:cs typeface="Times New Roman"/>
              </a:rPr>
              <a:t>This </a:t>
            </a:r>
            <a:r>
              <a:rPr sz="2800" spc="-10" dirty="0">
                <a:solidFill>
                  <a:srgbClr val="6F2F9F"/>
                </a:solidFill>
                <a:latin typeface="Times New Roman"/>
                <a:cs typeface="Times New Roman"/>
              </a:rPr>
              <a:t>cement </a:t>
            </a:r>
            <a:r>
              <a:rPr sz="2800" spc="-5" dirty="0">
                <a:solidFill>
                  <a:srgbClr val="6F2F9F"/>
                </a:solidFill>
                <a:latin typeface="Times New Roman"/>
                <a:cs typeface="Times New Roman"/>
              </a:rPr>
              <a:t>requires </a:t>
            </a:r>
            <a:r>
              <a:rPr sz="2800" dirty="0">
                <a:solidFill>
                  <a:srgbClr val="6F2F9F"/>
                </a:solidFill>
                <a:latin typeface="Times New Roman"/>
                <a:cs typeface="Times New Roman"/>
              </a:rPr>
              <a:t>longer </a:t>
            </a:r>
            <a:r>
              <a:rPr sz="2800" spc="-5" dirty="0">
                <a:solidFill>
                  <a:srgbClr val="6F2F9F"/>
                </a:solidFill>
                <a:latin typeface="Times New Roman"/>
                <a:cs typeface="Times New Roman"/>
              </a:rPr>
              <a:t>period </a:t>
            </a:r>
            <a:r>
              <a:rPr sz="2800" dirty="0">
                <a:solidFill>
                  <a:srgbClr val="6F2F9F"/>
                </a:solidFill>
                <a:latin typeface="Times New Roman"/>
                <a:cs typeface="Times New Roman"/>
              </a:rPr>
              <a:t>of</a:t>
            </a:r>
            <a:r>
              <a:rPr sz="2800" spc="-30" dirty="0">
                <a:solidFill>
                  <a:srgbClr val="6F2F9F"/>
                </a:solidFill>
                <a:latin typeface="Times New Roman"/>
                <a:cs typeface="Times New Roman"/>
              </a:rPr>
              <a:t> </a:t>
            </a:r>
            <a:r>
              <a:rPr sz="2800" spc="-5" dirty="0">
                <a:solidFill>
                  <a:srgbClr val="6F2F9F"/>
                </a:solidFill>
                <a:latin typeface="Times New Roman"/>
                <a:cs typeface="Times New Roman"/>
              </a:rPr>
              <a:t>curing.</a:t>
            </a:r>
            <a:endParaRPr sz="2800" dirty="0">
              <a:latin typeface="Times New Roman"/>
              <a:cs typeface="Times New Roman"/>
            </a:endParaRPr>
          </a:p>
          <a:p>
            <a:pPr marL="469900" marR="226695" indent="-457200" algn="just">
              <a:lnSpc>
                <a:spcPct val="100000"/>
              </a:lnSpc>
              <a:spcBef>
                <a:spcPts val="700"/>
              </a:spcBef>
              <a:buSzPct val="96428"/>
              <a:buFont typeface="Arial" panose="020B0604020202020204" pitchFamily="34" charset="0"/>
              <a:buChar char="•"/>
              <a:tabLst>
                <a:tab pos="138430" algn="l"/>
              </a:tabLst>
            </a:pPr>
            <a:r>
              <a:rPr sz="2800" spc="-5" dirty="0">
                <a:solidFill>
                  <a:srgbClr val="6F2F9F"/>
                </a:solidFill>
                <a:latin typeface="Times New Roman"/>
                <a:cs typeface="Times New Roman"/>
              </a:rPr>
              <a:t>It </a:t>
            </a:r>
            <a:r>
              <a:rPr sz="2800" dirty="0">
                <a:solidFill>
                  <a:srgbClr val="6F2F9F"/>
                </a:solidFill>
                <a:latin typeface="Times New Roman"/>
                <a:cs typeface="Times New Roman"/>
              </a:rPr>
              <a:t>develops </a:t>
            </a:r>
            <a:r>
              <a:rPr sz="2800" spc="-5" dirty="0">
                <a:solidFill>
                  <a:srgbClr val="6F2F9F"/>
                </a:solidFill>
                <a:latin typeface="Times New Roman"/>
                <a:cs typeface="Times New Roman"/>
              </a:rPr>
              <a:t>strength slowly, </a:t>
            </a:r>
            <a:r>
              <a:rPr sz="2800" dirty="0">
                <a:solidFill>
                  <a:srgbClr val="6F2F9F"/>
                </a:solidFill>
                <a:latin typeface="Times New Roman"/>
                <a:cs typeface="Times New Roman"/>
              </a:rPr>
              <a:t>but </a:t>
            </a:r>
            <a:r>
              <a:rPr sz="2800" spc="-5" dirty="0">
                <a:solidFill>
                  <a:srgbClr val="6F2F9F"/>
                </a:solidFill>
                <a:latin typeface="Times New Roman"/>
                <a:cs typeface="Times New Roman"/>
              </a:rPr>
              <a:t>ultimately </a:t>
            </a:r>
            <a:r>
              <a:rPr sz="2800" dirty="0">
                <a:solidFill>
                  <a:srgbClr val="6F2F9F"/>
                </a:solidFill>
                <a:latin typeface="Times New Roman"/>
                <a:cs typeface="Times New Roman"/>
              </a:rPr>
              <a:t>it is </a:t>
            </a:r>
            <a:r>
              <a:rPr sz="2800" spc="-5" dirty="0">
                <a:solidFill>
                  <a:srgbClr val="6F2F9F"/>
                </a:solidFill>
                <a:latin typeface="Times New Roman"/>
                <a:cs typeface="Times New Roman"/>
              </a:rPr>
              <a:t>as  strong as</a:t>
            </a:r>
            <a:r>
              <a:rPr sz="2800" spc="-10" dirty="0">
                <a:solidFill>
                  <a:srgbClr val="6F2F9F"/>
                </a:solidFill>
                <a:latin typeface="Times New Roman"/>
                <a:cs typeface="Times New Roman"/>
              </a:rPr>
              <a:t> O.P.C.</a:t>
            </a:r>
            <a:endParaRPr sz="2800" dirty="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6580" y="351790"/>
            <a:ext cx="6643370" cy="574040"/>
          </a:xfrm>
          <a:prstGeom prst="rect">
            <a:avLst/>
          </a:prstGeom>
        </p:spPr>
        <p:txBody>
          <a:bodyPr vert="horz" wrap="square" lIns="0" tIns="12700" rIns="0" bIns="0" rtlCol="0">
            <a:spAutoFit/>
          </a:bodyPr>
          <a:lstStyle/>
          <a:p>
            <a:pPr marL="12700">
              <a:lnSpc>
                <a:spcPct val="100000"/>
              </a:lnSpc>
              <a:spcBef>
                <a:spcPts val="100"/>
              </a:spcBef>
            </a:pPr>
            <a:r>
              <a:rPr dirty="0"/>
              <a:t>(5) </a:t>
            </a:r>
            <a:r>
              <a:rPr u="heavy" spc="-5" dirty="0">
                <a:uFill>
                  <a:solidFill>
                    <a:srgbClr val="000000"/>
                  </a:solidFill>
                </a:uFill>
              </a:rPr>
              <a:t>QUICK SETTING</a:t>
            </a:r>
            <a:r>
              <a:rPr u="heavy" spc="-75" dirty="0">
                <a:uFill>
                  <a:solidFill>
                    <a:srgbClr val="000000"/>
                  </a:solidFill>
                </a:uFill>
              </a:rPr>
              <a:t> </a:t>
            </a:r>
            <a:r>
              <a:rPr u="heavy" spc="-5" dirty="0">
                <a:uFill>
                  <a:solidFill>
                    <a:srgbClr val="000000"/>
                  </a:solidFill>
                </a:uFill>
              </a:rPr>
              <a:t>CEMENT:</a:t>
            </a:r>
          </a:p>
        </p:txBody>
      </p:sp>
      <p:sp>
        <p:nvSpPr>
          <p:cNvPr id="3" name="object 3"/>
          <p:cNvSpPr txBox="1"/>
          <p:nvPr/>
        </p:nvSpPr>
        <p:spPr>
          <a:xfrm>
            <a:off x="576580" y="1356359"/>
            <a:ext cx="8415020" cy="3224530"/>
          </a:xfrm>
          <a:prstGeom prst="rect">
            <a:avLst/>
          </a:prstGeom>
        </p:spPr>
        <p:txBody>
          <a:bodyPr vert="horz" wrap="square" lIns="0" tIns="12700" rIns="0" bIns="0" rtlCol="0">
            <a:spAutoFit/>
          </a:bodyPr>
          <a:lstStyle/>
          <a:p>
            <a:pPr marL="469900" indent="-457200" algn="just">
              <a:lnSpc>
                <a:spcPct val="100000"/>
              </a:lnSpc>
              <a:spcBef>
                <a:spcPts val="100"/>
              </a:spcBef>
              <a:buFont typeface="Arial" panose="020B0604020202020204" pitchFamily="34" charset="0"/>
              <a:buChar char="•"/>
              <a:tabLst>
                <a:tab pos="242570" algn="l"/>
              </a:tabLst>
            </a:pPr>
            <a:r>
              <a:rPr sz="3000" dirty="0">
                <a:solidFill>
                  <a:srgbClr val="6F2F9F"/>
                </a:solidFill>
                <a:latin typeface="Times New Roman"/>
                <a:cs typeface="Times New Roman"/>
              </a:rPr>
              <a:t>This </a:t>
            </a:r>
            <a:r>
              <a:rPr sz="3000" spc="-5" dirty="0">
                <a:solidFill>
                  <a:srgbClr val="6F2F9F"/>
                </a:solidFill>
                <a:latin typeface="Times New Roman"/>
                <a:cs typeface="Times New Roman"/>
              </a:rPr>
              <a:t>cement is manufactured </a:t>
            </a:r>
            <a:r>
              <a:rPr sz="3000" dirty="0">
                <a:solidFill>
                  <a:srgbClr val="6F2F9F"/>
                </a:solidFill>
                <a:latin typeface="Times New Roman"/>
                <a:cs typeface="Times New Roman"/>
              </a:rPr>
              <a:t>by </a:t>
            </a:r>
            <a:r>
              <a:rPr sz="3000" spc="-10" dirty="0">
                <a:solidFill>
                  <a:srgbClr val="6F2F9F"/>
                </a:solidFill>
                <a:latin typeface="Times New Roman"/>
                <a:cs typeface="Times New Roman"/>
              </a:rPr>
              <a:t>adding</a:t>
            </a:r>
            <a:r>
              <a:rPr sz="3000" spc="-20" dirty="0">
                <a:solidFill>
                  <a:srgbClr val="6F2F9F"/>
                </a:solidFill>
                <a:latin typeface="Times New Roman"/>
                <a:cs typeface="Times New Roman"/>
              </a:rPr>
              <a:t> </a:t>
            </a:r>
            <a:r>
              <a:rPr sz="3000" spc="-5" dirty="0">
                <a:solidFill>
                  <a:srgbClr val="6F2F9F"/>
                </a:solidFill>
                <a:latin typeface="Times New Roman"/>
                <a:cs typeface="Times New Roman"/>
              </a:rPr>
              <a:t>small</a:t>
            </a:r>
            <a:endParaRPr sz="3000" dirty="0">
              <a:latin typeface="Times New Roman"/>
              <a:cs typeface="Times New Roman"/>
            </a:endParaRPr>
          </a:p>
          <a:p>
            <a:pPr marL="12700" marR="924560" algn="just">
              <a:lnSpc>
                <a:spcPct val="100000"/>
              </a:lnSpc>
            </a:pPr>
            <a:r>
              <a:rPr sz="3000" dirty="0">
                <a:solidFill>
                  <a:srgbClr val="6F2F9F"/>
                </a:solidFill>
                <a:latin typeface="Times New Roman"/>
                <a:cs typeface="Times New Roman"/>
              </a:rPr>
              <a:t>%age of </a:t>
            </a:r>
            <a:r>
              <a:rPr sz="3000" spc="-5" dirty="0">
                <a:solidFill>
                  <a:srgbClr val="6F2F9F"/>
                </a:solidFill>
                <a:latin typeface="Times New Roman"/>
                <a:cs typeface="Times New Roman"/>
              </a:rPr>
              <a:t>aluminum sulphate </a:t>
            </a:r>
            <a:r>
              <a:rPr sz="3000" dirty="0">
                <a:solidFill>
                  <a:srgbClr val="6F2F9F"/>
                </a:solidFill>
                <a:latin typeface="Times New Roman"/>
                <a:cs typeface="Times New Roman"/>
              </a:rPr>
              <a:t>(Al2SO4)</a:t>
            </a:r>
            <a:r>
              <a:rPr sz="3000" spc="-75" dirty="0">
                <a:solidFill>
                  <a:srgbClr val="6F2F9F"/>
                </a:solidFill>
                <a:latin typeface="Times New Roman"/>
                <a:cs typeface="Times New Roman"/>
              </a:rPr>
              <a:t> </a:t>
            </a:r>
            <a:r>
              <a:rPr sz="3000" spc="-5" dirty="0">
                <a:solidFill>
                  <a:srgbClr val="6F2F9F"/>
                </a:solidFill>
                <a:latin typeface="Times New Roman"/>
                <a:cs typeface="Times New Roman"/>
              </a:rPr>
              <a:t>which  accelerates the setting action.</a:t>
            </a:r>
            <a:endParaRPr sz="3000" dirty="0">
              <a:latin typeface="Times New Roman"/>
              <a:cs typeface="Times New Roman"/>
            </a:endParaRPr>
          </a:p>
          <a:p>
            <a:pPr marL="469900" indent="-457200" algn="just">
              <a:lnSpc>
                <a:spcPts val="3590"/>
              </a:lnSpc>
              <a:buFont typeface="Arial" panose="020B0604020202020204" pitchFamily="34" charset="0"/>
              <a:buChar char="•"/>
              <a:tabLst>
                <a:tab pos="242570" algn="l"/>
              </a:tabLst>
            </a:pPr>
            <a:r>
              <a:rPr sz="3000" dirty="0">
                <a:solidFill>
                  <a:srgbClr val="6F2F9F"/>
                </a:solidFill>
                <a:latin typeface="Times New Roman"/>
                <a:cs typeface="Times New Roman"/>
              </a:rPr>
              <a:t>Gypsum </a:t>
            </a:r>
            <a:r>
              <a:rPr sz="3000" spc="-10" dirty="0">
                <a:solidFill>
                  <a:srgbClr val="6F2F9F"/>
                </a:solidFill>
                <a:latin typeface="Times New Roman"/>
                <a:cs typeface="Times New Roman"/>
              </a:rPr>
              <a:t>content </a:t>
            </a:r>
            <a:r>
              <a:rPr sz="3000" spc="-5" dirty="0">
                <a:solidFill>
                  <a:srgbClr val="6F2F9F"/>
                </a:solidFill>
                <a:latin typeface="Times New Roman"/>
                <a:cs typeface="Times New Roman"/>
              </a:rPr>
              <a:t>is </a:t>
            </a:r>
            <a:r>
              <a:rPr sz="3000" dirty="0">
                <a:solidFill>
                  <a:srgbClr val="6F2F9F"/>
                </a:solidFill>
                <a:latin typeface="Times New Roman"/>
                <a:cs typeface="Times New Roman"/>
              </a:rPr>
              <a:t>reduced.</a:t>
            </a:r>
            <a:endParaRPr sz="3000" dirty="0">
              <a:latin typeface="Times New Roman"/>
              <a:cs typeface="Times New Roman"/>
            </a:endParaRPr>
          </a:p>
          <a:p>
            <a:pPr marL="469900" indent="-457200" algn="just">
              <a:lnSpc>
                <a:spcPct val="100000"/>
              </a:lnSpc>
              <a:buFont typeface="Arial" panose="020B0604020202020204" pitchFamily="34" charset="0"/>
              <a:buChar char="•"/>
              <a:tabLst>
                <a:tab pos="242570" algn="l"/>
              </a:tabLst>
            </a:pPr>
            <a:r>
              <a:rPr sz="3000" spc="-5" dirty="0">
                <a:solidFill>
                  <a:srgbClr val="6F2F9F"/>
                </a:solidFill>
                <a:latin typeface="Times New Roman"/>
                <a:cs typeface="Times New Roman"/>
              </a:rPr>
              <a:t>Sets </a:t>
            </a:r>
            <a:r>
              <a:rPr sz="3000" spc="-10" dirty="0">
                <a:solidFill>
                  <a:srgbClr val="6F2F9F"/>
                </a:solidFill>
                <a:latin typeface="Times New Roman"/>
                <a:cs typeface="Times New Roman"/>
              </a:rPr>
              <a:t>faster </a:t>
            </a:r>
            <a:r>
              <a:rPr sz="3000" spc="-5" dirty="0">
                <a:solidFill>
                  <a:srgbClr val="6F2F9F"/>
                </a:solidFill>
                <a:latin typeface="Times New Roman"/>
                <a:cs typeface="Times New Roman"/>
              </a:rPr>
              <a:t>than</a:t>
            </a:r>
            <a:r>
              <a:rPr sz="3000" dirty="0">
                <a:solidFill>
                  <a:srgbClr val="6F2F9F"/>
                </a:solidFill>
                <a:latin typeface="Times New Roman"/>
                <a:cs typeface="Times New Roman"/>
              </a:rPr>
              <a:t> </a:t>
            </a:r>
            <a:r>
              <a:rPr sz="3000" spc="-5" dirty="0">
                <a:solidFill>
                  <a:srgbClr val="6F2F9F"/>
                </a:solidFill>
                <a:latin typeface="Times New Roman"/>
                <a:cs typeface="Times New Roman"/>
              </a:rPr>
              <a:t>OPC.</a:t>
            </a:r>
            <a:endParaRPr sz="3000" dirty="0">
              <a:latin typeface="Times New Roman"/>
              <a:cs typeface="Times New Roman"/>
            </a:endParaRPr>
          </a:p>
          <a:p>
            <a:pPr marL="469900" marR="5080" indent="-457200" algn="just">
              <a:lnSpc>
                <a:spcPct val="100000"/>
              </a:lnSpc>
              <a:buFont typeface="Arial" panose="020B0604020202020204" pitchFamily="34" charset="0"/>
              <a:buChar char="•"/>
              <a:tabLst>
                <a:tab pos="242570" algn="l"/>
              </a:tabLst>
            </a:pPr>
            <a:r>
              <a:rPr sz="3000" spc="-5" dirty="0">
                <a:solidFill>
                  <a:srgbClr val="6F2F9F"/>
                </a:solidFill>
                <a:latin typeface="Times New Roman"/>
                <a:cs typeface="Times New Roman"/>
              </a:rPr>
              <a:t>Initial setting time is </a:t>
            </a:r>
            <a:r>
              <a:rPr sz="3000" dirty="0">
                <a:solidFill>
                  <a:srgbClr val="6F2F9F"/>
                </a:solidFill>
                <a:latin typeface="Times New Roman"/>
                <a:cs typeface="Times New Roman"/>
              </a:rPr>
              <a:t>5 </a:t>
            </a:r>
            <a:r>
              <a:rPr sz="3000" spc="-5" dirty="0">
                <a:solidFill>
                  <a:srgbClr val="6F2F9F"/>
                </a:solidFill>
                <a:latin typeface="Times New Roman"/>
                <a:cs typeface="Times New Roman"/>
              </a:rPr>
              <a:t>minutes. Final setting time  is </a:t>
            </a:r>
            <a:r>
              <a:rPr sz="3000" dirty="0">
                <a:solidFill>
                  <a:srgbClr val="6F2F9F"/>
                </a:solidFill>
                <a:latin typeface="Times New Roman"/>
                <a:cs typeface="Times New Roman"/>
              </a:rPr>
              <a:t>30 </a:t>
            </a:r>
            <a:r>
              <a:rPr sz="3000" spc="-5" dirty="0">
                <a:solidFill>
                  <a:srgbClr val="6F2F9F"/>
                </a:solidFill>
                <a:latin typeface="Times New Roman"/>
                <a:cs typeface="Times New Roman"/>
              </a:rPr>
              <a:t>minutes.</a:t>
            </a:r>
            <a:endParaRPr sz="3000" dirty="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7519" y="412750"/>
            <a:ext cx="5467985" cy="574040"/>
          </a:xfrm>
          <a:prstGeom prst="rect">
            <a:avLst/>
          </a:prstGeom>
        </p:spPr>
        <p:txBody>
          <a:bodyPr vert="horz" wrap="square" lIns="0" tIns="12700" rIns="0" bIns="0" rtlCol="0">
            <a:spAutoFit/>
          </a:bodyPr>
          <a:lstStyle/>
          <a:p>
            <a:pPr marL="12700">
              <a:lnSpc>
                <a:spcPct val="100000"/>
              </a:lnSpc>
              <a:spcBef>
                <a:spcPts val="100"/>
              </a:spcBef>
            </a:pPr>
            <a:r>
              <a:rPr spc="-5" dirty="0"/>
              <a:t>(6) </a:t>
            </a:r>
            <a:r>
              <a:rPr u="heavy" spc="-10" dirty="0">
                <a:uFill>
                  <a:solidFill>
                    <a:srgbClr val="000000"/>
                  </a:solidFill>
                </a:uFill>
              </a:rPr>
              <a:t>LOW </a:t>
            </a:r>
            <a:r>
              <a:rPr u="heavy" spc="-5" dirty="0">
                <a:uFill>
                  <a:solidFill>
                    <a:srgbClr val="000000"/>
                  </a:solidFill>
                </a:uFill>
              </a:rPr>
              <a:t>HEAT</a:t>
            </a:r>
            <a:r>
              <a:rPr u="heavy" spc="-95" dirty="0">
                <a:uFill>
                  <a:solidFill>
                    <a:srgbClr val="000000"/>
                  </a:solidFill>
                </a:uFill>
              </a:rPr>
              <a:t> </a:t>
            </a:r>
            <a:r>
              <a:rPr u="heavy" spc="-5" dirty="0">
                <a:uFill>
                  <a:solidFill>
                    <a:srgbClr val="000000"/>
                  </a:solidFill>
                </a:uFill>
              </a:rPr>
              <a:t>CEMENT:</a:t>
            </a:r>
          </a:p>
        </p:txBody>
      </p:sp>
      <p:sp>
        <p:nvSpPr>
          <p:cNvPr id="3" name="object 3"/>
          <p:cNvSpPr txBox="1"/>
          <p:nvPr/>
        </p:nvSpPr>
        <p:spPr>
          <a:xfrm>
            <a:off x="477519" y="1388109"/>
            <a:ext cx="8185784" cy="3034164"/>
          </a:xfrm>
          <a:prstGeom prst="rect">
            <a:avLst/>
          </a:prstGeom>
        </p:spPr>
        <p:txBody>
          <a:bodyPr vert="horz" wrap="square" lIns="0" tIns="12700" rIns="0" bIns="0" rtlCol="0">
            <a:spAutoFit/>
          </a:bodyPr>
          <a:lstStyle/>
          <a:p>
            <a:pPr marL="469900" marR="5080" indent="-457200" algn="just">
              <a:lnSpc>
                <a:spcPct val="100000"/>
              </a:lnSpc>
              <a:spcBef>
                <a:spcPts val="100"/>
              </a:spcBef>
              <a:buClr>
                <a:srgbClr val="FF0000"/>
              </a:buClr>
              <a:buFont typeface="Arial" panose="020B0604020202020204" pitchFamily="34" charset="0"/>
              <a:buChar char="•"/>
              <a:tabLst>
                <a:tab pos="224790" algn="l"/>
              </a:tabLst>
            </a:pPr>
            <a:r>
              <a:rPr sz="2800" spc="-5" dirty="0">
                <a:solidFill>
                  <a:srgbClr val="6F2F9F"/>
                </a:solidFill>
                <a:latin typeface="Times New Roman"/>
                <a:cs typeface="Times New Roman"/>
              </a:rPr>
              <a:t>Low percentage </a:t>
            </a:r>
            <a:r>
              <a:rPr sz="2800" dirty="0">
                <a:solidFill>
                  <a:srgbClr val="6F2F9F"/>
                </a:solidFill>
                <a:latin typeface="Times New Roman"/>
                <a:cs typeface="Times New Roman"/>
              </a:rPr>
              <a:t>of </a:t>
            </a:r>
            <a:r>
              <a:rPr sz="2800" spc="-5" dirty="0">
                <a:solidFill>
                  <a:srgbClr val="6F2F9F"/>
                </a:solidFill>
                <a:latin typeface="Times New Roman"/>
                <a:cs typeface="Times New Roman"/>
              </a:rPr>
              <a:t>tri-calcium aluminates (C3A) and  silicate (C3S) and </a:t>
            </a:r>
            <a:r>
              <a:rPr sz="2800" dirty="0">
                <a:solidFill>
                  <a:srgbClr val="6F2F9F"/>
                </a:solidFill>
                <a:latin typeface="Times New Roman"/>
                <a:cs typeface="Times New Roman"/>
              </a:rPr>
              <a:t>high </a:t>
            </a:r>
            <a:r>
              <a:rPr sz="2800" spc="-5" dirty="0">
                <a:solidFill>
                  <a:srgbClr val="6F2F9F"/>
                </a:solidFill>
                <a:latin typeface="Times New Roman"/>
                <a:cs typeface="Times New Roman"/>
              </a:rPr>
              <a:t>%age </a:t>
            </a:r>
            <a:r>
              <a:rPr sz="2800" dirty="0">
                <a:solidFill>
                  <a:srgbClr val="6F2F9F"/>
                </a:solidFill>
                <a:latin typeface="Times New Roman"/>
                <a:cs typeface="Times New Roman"/>
              </a:rPr>
              <a:t>of </a:t>
            </a:r>
            <a:r>
              <a:rPr sz="2800" spc="-5" dirty="0">
                <a:solidFill>
                  <a:srgbClr val="6F2F9F"/>
                </a:solidFill>
                <a:latin typeface="Times New Roman"/>
                <a:cs typeface="Times New Roman"/>
              </a:rPr>
              <a:t>di-calcium silicate (C2S)  to keep heat generation</a:t>
            </a:r>
            <a:r>
              <a:rPr sz="2800" spc="-10" dirty="0">
                <a:solidFill>
                  <a:srgbClr val="6F2F9F"/>
                </a:solidFill>
                <a:latin typeface="Times New Roman"/>
                <a:cs typeface="Times New Roman"/>
              </a:rPr>
              <a:t> </a:t>
            </a:r>
            <a:r>
              <a:rPr sz="2800" spc="-5" dirty="0">
                <a:solidFill>
                  <a:srgbClr val="6F2F9F"/>
                </a:solidFill>
                <a:latin typeface="Times New Roman"/>
                <a:cs typeface="Times New Roman"/>
              </a:rPr>
              <a:t>low.</a:t>
            </a:r>
            <a:endParaRPr sz="2800" dirty="0">
              <a:latin typeface="Times New Roman"/>
              <a:cs typeface="Times New Roman"/>
            </a:endParaRPr>
          </a:p>
          <a:p>
            <a:pPr marL="469900" marR="485775" indent="-457200" algn="just">
              <a:lnSpc>
                <a:spcPct val="100000"/>
              </a:lnSpc>
              <a:buFont typeface="Arial" panose="020B0604020202020204" pitchFamily="34" charset="0"/>
              <a:buChar char="•"/>
              <a:tabLst>
                <a:tab pos="224790" algn="l"/>
              </a:tabLst>
            </a:pPr>
            <a:r>
              <a:rPr sz="2800" spc="-5" dirty="0">
                <a:solidFill>
                  <a:srgbClr val="6F2F9F"/>
                </a:solidFill>
                <a:latin typeface="Times New Roman"/>
                <a:cs typeface="Times New Roman"/>
              </a:rPr>
              <a:t>Very </a:t>
            </a:r>
            <a:r>
              <a:rPr sz="2800" dirty="0">
                <a:solidFill>
                  <a:srgbClr val="6F2F9F"/>
                </a:solidFill>
                <a:latin typeface="Times New Roman"/>
                <a:cs typeface="Times New Roman"/>
              </a:rPr>
              <a:t>slow </a:t>
            </a:r>
            <a:r>
              <a:rPr sz="2800" spc="-5" dirty="0">
                <a:solidFill>
                  <a:srgbClr val="6F2F9F"/>
                </a:solidFill>
                <a:latin typeface="Times New Roman"/>
                <a:cs typeface="Times New Roman"/>
              </a:rPr>
              <a:t>rate </a:t>
            </a:r>
            <a:r>
              <a:rPr sz="2800" dirty="0">
                <a:solidFill>
                  <a:srgbClr val="6F2F9F"/>
                </a:solidFill>
                <a:latin typeface="Times New Roman"/>
                <a:cs typeface="Times New Roman"/>
              </a:rPr>
              <a:t>of developing </a:t>
            </a:r>
            <a:r>
              <a:rPr sz="2800" spc="-5" dirty="0">
                <a:solidFill>
                  <a:srgbClr val="6F2F9F"/>
                </a:solidFill>
                <a:latin typeface="Times New Roman"/>
                <a:cs typeface="Times New Roman"/>
              </a:rPr>
              <a:t>strength as rate </a:t>
            </a:r>
            <a:r>
              <a:rPr sz="2800" dirty="0">
                <a:solidFill>
                  <a:srgbClr val="6F2F9F"/>
                </a:solidFill>
                <a:latin typeface="Times New Roman"/>
                <a:cs typeface="Times New Roman"/>
              </a:rPr>
              <a:t>of</a:t>
            </a:r>
            <a:r>
              <a:rPr sz="2800" spc="-85" dirty="0">
                <a:solidFill>
                  <a:srgbClr val="6F2F9F"/>
                </a:solidFill>
                <a:latin typeface="Times New Roman"/>
                <a:cs typeface="Times New Roman"/>
              </a:rPr>
              <a:t> </a:t>
            </a:r>
            <a:r>
              <a:rPr sz="2800" spc="-5" dirty="0">
                <a:solidFill>
                  <a:srgbClr val="6F2F9F"/>
                </a:solidFill>
                <a:latin typeface="Times New Roman"/>
                <a:cs typeface="Times New Roman"/>
              </a:rPr>
              <a:t>C3S  Content </a:t>
            </a:r>
            <a:r>
              <a:rPr sz="2800" dirty="0">
                <a:solidFill>
                  <a:srgbClr val="6F2F9F"/>
                </a:solidFill>
                <a:latin typeface="Times New Roman"/>
                <a:cs typeface="Times New Roman"/>
              </a:rPr>
              <a:t>is</a:t>
            </a:r>
            <a:r>
              <a:rPr sz="2800" spc="-5" dirty="0">
                <a:solidFill>
                  <a:srgbClr val="6F2F9F"/>
                </a:solidFill>
                <a:latin typeface="Times New Roman"/>
                <a:cs typeface="Times New Roman"/>
              </a:rPr>
              <a:t> low.</a:t>
            </a:r>
            <a:endParaRPr sz="2800" dirty="0">
              <a:latin typeface="Times New Roman"/>
              <a:cs typeface="Times New Roman"/>
            </a:endParaRPr>
          </a:p>
          <a:p>
            <a:pPr marL="469265" indent="-457200" algn="just">
              <a:lnSpc>
                <a:spcPts val="3354"/>
              </a:lnSpc>
              <a:buSzPct val="96428"/>
              <a:buFont typeface="Arial" panose="020B0604020202020204" pitchFamily="34" charset="0"/>
              <a:buChar char="•"/>
              <a:tabLst>
                <a:tab pos="138430" algn="l"/>
              </a:tabLst>
            </a:pPr>
            <a:r>
              <a:rPr sz="2800" spc="-5" dirty="0" smtClean="0">
                <a:solidFill>
                  <a:srgbClr val="6F2F9F"/>
                </a:solidFill>
                <a:latin typeface="Times New Roman"/>
                <a:cs typeface="Times New Roman"/>
              </a:rPr>
              <a:t>initial </a:t>
            </a:r>
            <a:r>
              <a:rPr sz="2800" spc="-5" dirty="0">
                <a:solidFill>
                  <a:srgbClr val="6F2F9F"/>
                </a:solidFill>
                <a:latin typeface="Times New Roman"/>
                <a:cs typeface="Times New Roman"/>
              </a:rPr>
              <a:t>set time-1 </a:t>
            </a:r>
            <a:r>
              <a:rPr sz="2800" dirty="0">
                <a:solidFill>
                  <a:srgbClr val="6F2F9F"/>
                </a:solidFill>
                <a:latin typeface="Times New Roman"/>
                <a:cs typeface="Times New Roman"/>
              </a:rPr>
              <a:t>hr, </a:t>
            </a:r>
            <a:r>
              <a:rPr sz="2800" spc="-5" dirty="0">
                <a:solidFill>
                  <a:srgbClr val="6F2F9F"/>
                </a:solidFill>
                <a:latin typeface="Times New Roman"/>
                <a:cs typeface="Times New Roman"/>
              </a:rPr>
              <a:t>final set time-10</a:t>
            </a:r>
            <a:r>
              <a:rPr sz="2800" spc="-25" dirty="0">
                <a:solidFill>
                  <a:srgbClr val="6F2F9F"/>
                </a:solidFill>
                <a:latin typeface="Times New Roman"/>
                <a:cs typeface="Times New Roman"/>
              </a:rPr>
              <a:t> </a:t>
            </a:r>
            <a:r>
              <a:rPr sz="2800" dirty="0">
                <a:solidFill>
                  <a:srgbClr val="6F2F9F"/>
                </a:solidFill>
                <a:latin typeface="Times New Roman"/>
                <a:cs typeface="Times New Roman"/>
              </a:rPr>
              <a:t>hrs</a:t>
            </a:r>
            <a:endParaRPr sz="2800" dirty="0">
              <a:latin typeface="Times New Roman"/>
              <a:cs typeface="Times New Roman"/>
            </a:endParaRPr>
          </a:p>
          <a:p>
            <a:pPr marL="469265" indent="-457200" algn="just">
              <a:lnSpc>
                <a:spcPct val="100000"/>
              </a:lnSpc>
              <a:buSzPct val="96428"/>
              <a:buFont typeface="Arial" panose="020B0604020202020204" pitchFamily="34" charset="0"/>
              <a:buChar char="•"/>
              <a:tabLst>
                <a:tab pos="138430" algn="l"/>
              </a:tabLst>
            </a:pPr>
            <a:r>
              <a:rPr sz="2800" spc="-5" dirty="0">
                <a:solidFill>
                  <a:srgbClr val="6F2F9F"/>
                </a:solidFill>
                <a:latin typeface="Times New Roman"/>
                <a:cs typeface="Times New Roman"/>
              </a:rPr>
              <a:t>Better resistance </a:t>
            </a:r>
            <a:r>
              <a:rPr sz="2800" dirty="0">
                <a:solidFill>
                  <a:srgbClr val="6F2F9F"/>
                </a:solidFill>
                <a:latin typeface="Times New Roman"/>
                <a:cs typeface="Times New Roman"/>
              </a:rPr>
              <a:t>to </a:t>
            </a:r>
            <a:r>
              <a:rPr sz="2800" spc="-10" dirty="0">
                <a:solidFill>
                  <a:srgbClr val="6F2F9F"/>
                </a:solidFill>
                <a:latin typeface="Times New Roman"/>
                <a:cs typeface="Times New Roman"/>
              </a:rPr>
              <a:t>chemical </a:t>
            </a:r>
            <a:r>
              <a:rPr sz="2800" spc="-5" dirty="0">
                <a:solidFill>
                  <a:srgbClr val="6F2F9F"/>
                </a:solidFill>
                <a:latin typeface="Times New Roman"/>
                <a:cs typeface="Times New Roman"/>
              </a:rPr>
              <a:t>attack than</a:t>
            </a:r>
            <a:r>
              <a:rPr sz="2800" spc="-25" dirty="0">
                <a:solidFill>
                  <a:srgbClr val="6F2F9F"/>
                </a:solidFill>
                <a:latin typeface="Times New Roman"/>
                <a:cs typeface="Times New Roman"/>
              </a:rPr>
              <a:t> </a:t>
            </a:r>
            <a:r>
              <a:rPr sz="2800" spc="-10" dirty="0">
                <a:solidFill>
                  <a:srgbClr val="6F2F9F"/>
                </a:solidFill>
                <a:latin typeface="Times New Roman"/>
                <a:cs typeface="Times New Roman"/>
              </a:rPr>
              <a:t>OPC.</a:t>
            </a:r>
            <a:endParaRPr sz="2800" dirty="0">
              <a:latin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88110" y="403859"/>
            <a:ext cx="6278880" cy="574040"/>
          </a:xfrm>
          <a:prstGeom prst="rect">
            <a:avLst/>
          </a:prstGeom>
        </p:spPr>
        <p:txBody>
          <a:bodyPr vert="horz" wrap="square" lIns="0" tIns="12700" rIns="0" bIns="0" rtlCol="0">
            <a:spAutoFit/>
          </a:bodyPr>
          <a:lstStyle/>
          <a:p>
            <a:pPr marL="12700">
              <a:lnSpc>
                <a:spcPct val="100000"/>
              </a:lnSpc>
              <a:spcBef>
                <a:spcPts val="100"/>
              </a:spcBef>
            </a:pPr>
            <a:r>
              <a:rPr dirty="0"/>
              <a:t>(7) </a:t>
            </a:r>
            <a:r>
              <a:rPr u="heavy" spc="-5" dirty="0">
                <a:uFill>
                  <a:solidFill>
                    <a:srgbClr val="000000"/>
                  </a:solidFill>
                </a:uFill>
              </a:rPr>
              <a:t>Portland </a:t>
            </a:r>
            <a:r>
              <a:rPr u="heavy" spc="-10" dirty="0">
                <a:uFill>
                  <a:solidFill>
                    <a:srgbClr val="000000"/>
                  </a:solidFill>
                </a:uFill>
              </a:rPr>
              <a:t>Pozzolana</a:t>
            </a:r>
            <a:r>
              <a:rPr u="heavy" spc="-20" dirty="0">
                <a:uFill>
                  <a:solidFill>
                    <a:srgbClr val="000000"/>
                  </a:solidFill>
                </a:uFill>
              </a:rPr>
              <a:t> </a:t>
            </a:r>
            <a:r>
              <a:rPr u="heavy" spc="-5" dirty="0">
                <a:uFill>
                  <a:solidFill>
                    <a:srgbClr val="000000"/>
                  </a:solidFill>
                </a:uFill>
              </a:rPr>
              <a:t>Cement:</a:t>
            </a:r>
          </a:p>
        </p:txBody>
      </p:sp>
      <p:sp>
        <p:nvSpPr>
          <p:cNvPr id="3" name="object 3"/>
          <p:cNvSpPr txBox="1"/>
          <p:nvPr/>
        </p:nvSpPr>
        <p:spPr>
          <a:xfrm>
            <a:off x="457200" y="1600200"/>
            <a:ext cx="8408670" cy="4067139"/>
          </a:xfrm>
          <a:prstGeom prst="rect">
            <a:avLst/>
          </a:prstGeom>
        </p:spPr>
        <p:txBody>
          <a:bodyPr vert="horz" wrap="square" lIns="0" tIns="29845" rIns="0" bIns="0" rtlCol="0">
            <a:spAutoFit/>
          </a:bodyPr>
          <a:lstStyle/>
          <a:p>
            <a:pPr marL="355600" marR="362585" indent="-342900" algn="just">
              <a:lnSpc>
                <a:spcPts val="3829"/>
              </a:lnSpc>
              <a:spcBef>
                <a:spcPts val="235"/>
              </a:spcBef>
              <a:buChar char="•"/>
              <a:tabLst>
                <a:tab pos="354965" algn="l"/>
                <a:tab pos="355600" algn="l"/>
              </a:tabLst>
            </a:pPr>
            <a:r>
              <a:rPr lang="en-US" sz="2800" dirty="0">
                <a:latin typeface="Times New Roman" panose="02020603050405020304" pitchFamily="18" charset="0"/>
                <a:cs typeface="Times New Roman" panose="02020603050405020304" pitchFamily="18" charset="0"/>
              </a:rPr>
              <a:t>Portland </a:t>
            </a:r>
            <a:r>
              <a:rPr lang="en-US" sz="2800" dirty="0" err="1">
                <a:latin typeface="Times New Roman" panose="02020603050405020304" pitchFamily="18" charset="0"/>
                <a:cs typeface="Times New Roman" panose="02020603050405020304" pitchFamily="18" charset="0"/>
              </a:rPr>
              <a:t>Pozzolana</a:t>
            </a:r>
            <a:r>
              <a:rPr lang="en-US" sz="2800" dirty="0">
                <a:latin typeface="Times New Roman" panose="02020603050405020304" pitchFamily="18" charset="0"/>
                <a:cs typeface="Times New Roman" panose="02020603050405020304" pitchFamily="18" charset="0"/>
              </a:rPr>
              <a:t> Cement is a kind </a:t>
            </a:r>
            <a:r>
              <a:rPr lang="en-US" sz="2800" dirty="0" smtClean="0">
                <a:latin typeface="Times New Roman" panose="02020603050405020304" pitchFamily="18" charset="0"/>
                <a:cs typeface="Times New Roman" panose="02020603050405020304" pitchFamily="18" charset="0"/>
              </a:rPr>
              <a:t>of Blended</a:t>
            </a:r>
            <a:r>
              <a:rPr lang="en-US" sz="2800" dirty="0">
                <a:latin typeface="Times New Roman" panose="02020603050405020304" pitchFamily="18" charset="0"/>
                <a:cs typeface="Times New Roman" panose="02020603050405020304" pitchFamily="18" charset="0"/>
              </a:rPr>
              <a:t> Cement which is produced by </a:t>
            </a:r>
            <a:r>
              <a:rPr lang="en-US" sz="2800" dirty="0" smtClean="0">
                <a:latin typeface="Times New Roman" panose="02020603050405020304" pitchFamily="18" charset="0"/>
                <a:cs typeface="Times New Roman" panose="02020603050405020304" pitchFamily="18" charset="0"/>
              </a:rPr>
              <a:t>grinding </a:t>
            </a:r>
            <a:r>
              <a:rPr lang="en-US" sz="2800" dirty="0">
                <a:latin typeface="Times New Roman" panose="02020603050405020304" pitchFamily="18" charset="0"/>
                <a:cs typeface="Times New Roman" panose="02020603050405020304" pitchFamily="18" charset="0"/>
              </a:rPr>
              <a:t>the OPC clinker, gypsum and </a:t>
            </a:r>
            <a:r>
              <a:rPr lang="en-US" sz="2800" dirty="0" err="1">
                <a:latin typeface="Times New Roman" panose="02020603050405020304" pitchFamily="18" charset="0"/>
                <a:cs typeface="Times New Roman" panose="02020603050405020304" pitchFamily="18" charset="0"/>
              </a:rPr>
              <a:t>Pozzolanic</a:t>
            </a:r>
            <a:r>
              <a:rPr lang="en-US" sz="2800" dirty="0">
                <a:latin typeface="Times New Roman" panose="02020603050405020304" pitchFamily="18" charset="0"/>
                <a:cs typeface="Times New Roman" panose="02020603050405020304" pitchFamily="18" charset="0"/>
              </a:rPr>
              <a:t> materials separately and thoroughly blending them in certain proportions. </a:t>
            </a:r>
            <a:endParaRPr sz="2800" dirty="0">
              <a:latin typeface="Times New Roman" panose="02020603050405020304" pitchFamily="18" charset="0"/>
              <a:cs typeface="Times New Roman" panose="02020603050405020304" pitchFamily="18" charset="0"/>
            </a:endParaRPr>
          </a:p>
          <a:p>
            <a:pPr marL="355600" indent="-342900">
              <a:lnSpc>
                <a:spcPct val="100000"/>
              </a:lnSpc>
              <a:spcBef>
                <a:spcPts val="790"/>
              </a:spcBef>
              <a:buChar char="•"/>
              <a:tabLst>
                <a:tab pos="354965" algn="l"/>
                <a:tab pos="355600" algn="l"/>
              </a:tabLst>
            </a:pPr>
            <a:r>
              <a:rPr sz="2800" spc="-5" dirty="0">
                <a:solidFill>
                  <a:srgbClr val="6F2F9F"/>
                </a:solidFill>
                <a:latin typeface="Times New Roman" panose="02020603050405020304" pitchFamily="18" charset="0"/>
                <a:cs typeface="Times New Roman" panose="02020603050405020304" pitchFamily="18" charset="0"/>
              </a:rPr>
              <a:t>Ultimate strength is more than</a:t>
            </a:r>
            <a:r>
              <a:rPr sz="2800" spc="30" dirty="0">
                <a:solidFill>
                  <a:srgbClr val="6F2F9F"/>
                </a:solidFill>
                <a:latin typeface="Times New Roman" panose="02020603050405020304" pitchFamily="18" charset="0"/>
                <a:cs typeface="Times New Roman" panose="02020603050405020304" pitchFamily="18" charset="0"/>
              </a:rPr>
              <a:t> </a:t>
            </a:r>
            <a:r>
              <a:rPr sz="2800" spc="-5" dirty="0">
                <a:solidFill>
                  <a:srgbClr val="6F2F9F"/>
                </a:solidFill>
                <a:latin typeface="Times New Roman" panose="02020603050405020304" pitchFamily="18" charset="0"/>
                <a:cs typeface="Times New Roman" panose="02020603050405020304" pitchFamily="18" charset="0"/>
              </a:rPr>
              <a:t>OPC.</a:t>
            </a:r>
            <a:endParaRPr sz="2800" dirty="0">
              <a:latin typeface="Times New Roman" panose="02020603050405020304" pitchFamily="18" charset="0"/>
              <a:cs typeface="Times New Roman" panose="02020603050405020304" pitchFamily="18" charset="0"/>
            </a:endParaRPr>
          </a:p>
          <a:p>
            <a:pPr marL="355600" indent="-342900">
              <a:lnSpc>
                <a:spcPct val="100000"/>
              </a:lnSpc>
              <a:spcBef>
                <a:spcPts val="800"/>
              </a:spcBef>
              <a:buChar char="•"/>
              <a:tabLst>
                <a:tab pos="354965" algn="l"/>
                <a:tab pos="355600" algn="l"/>
              </a:tabLst>
            </a:pPr>
            <a:r>
              <a:rPr sz="2800" dirty="0">
                <a:solidFill>
                  <a:srgbClr val="6F2F9F"/>
                </a:solidFill>
                <a:latin typeface="Times New Roman" panose="02020603050405020304" pitchFamily="18" charset="0"/>
                <a:cs typeface="Times New Roman" panose="02020603050405020304" pitchFamily="18" charset="0"/>
              </a:rPr>
              <a:t>Low shrinkage on</a:t>
            </a:r>
            <a:r>
              <a:rPr sz="2800" spc="10" dirty="0">
                <a:solidFill>
                  <a:srgbClr val="6F2F9F"/>
                </a:solidFill>
                <a:latin typeface="Times New Roman" panose="02020603050405020304" pitchFamily="18" charset="0"/>
                <a:cs typeface="Times New Roman" panose="02020603050405020304" pitchFamily="18" charset="0"/>
              </a:rPr>
              <a:t> </a:t>
            </a:r>
            <a:r>
              <a:rPr sz="2800" dirty="0">
                <a:solidFill>
                  <a:srgbClr val="6F2F9F"/>
                </a:solidFill>
                <a:latin typeface="Times New Roman" panose="02020603050405020304" pitchFamily="18" charset="0"/>
                <a:cs typeface="Times New Roman" panose="02020603050405020304" pitchFamily="18" charset="0"/>
              </a:rPr>
              <a:t>drying</a:t>
            </a:r>
            <a:endParaRPr sz="2800" dirty="0">
              <a:latin typeface="Times New Roman" panose="02020603050405020304" pitchFamily="18" charset="0"/>
              <a:cs typeface="Times New Roman" panose="02020603050405020304" pitchFamily="18" charset="0"/>
            </a:endParaRPr>
          </a:p>
          <a:p>
            <a:pPr marL="355600" indent="-342900">
              <a:lnSpc>
                <a:spcPct val="100000"/>
              </a:lnSpc>
              <a:spcBef>
                <a:spcPts val="800"/>
              </a:spcBef>
              <a:buChar char="•"/>
              <a:tabLst>
                <a:tab pos="354965" algn="l"/>
                <a:tab pos="355600" algn="l"/>
              </a:tabLst>
            </a:pPr>
            <a:r>
              <a:rPr sz="2800" dirty="0">
                <a:solidFill>
                  <a:srgbClr val="6F2F9F"/>
                </a:solidFill>
                <a:latin typeface="Times New Roman" panose="02020603050405020304" pitchFamily="18" charset="0"/>
                <a:cs typeface="Times New Roman" panose="02020603050405020304" pitchFamily="18" charset="0"/>
              </a:rPr>
              <a:t>Water</a:t>
            </a:r>
            <a:r>
              <a:rPr sz="2800" spc="-5" dirty="0">
                <a:solidFill>
                  <a:srgbClr val="6F2F9F"/>
                </a:solidFill>
                <a:latin typeface="Times New Roman" panose="02020603050405020304" pitchFamily="18" charset="0"/>
                <a:cs typeface="Times New Roman" panose="02020603050405020304" pitchFamily="18" charset="0"/>
              </a:rPr>
              <a:t> </a:t>
            </a:r>
            <a:r>
              <a:rPr sz="2800" dirty="0">
                <a:solidFill>
                  <a:srgbClr val="6F2F9F"/>
                </a:solidFill>
                <a:latin typeface="Times New Roman" panose="02020603050405020304" pitchFamily="18" charset="0"/>
                <a:cs typeface="Times New Roman" panose="02020603050405020304" pitchFamily="18" charset="0"/>
              </a:rPr>
              <a:t>tightness.</a:t>
            </a:r>
            <a:endParaRPr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57070" y="248920"/>
            <a:ext cx="5141595" cy="574040"/>
          </a:xfrm>
          <a:prstGeom prst="rect">
            <a:avLst/>
          </a:prstGeom>
        </p:spPr>
        <p:txBody>
          <a:bodyPr vert="horz" wrap="square" lIns="0" tIns="12700" rIns="0" bIns="0" rtlCol="0">
            <a:spAutoFit/>
          </a:bodyPr>
          <a:lstStyle/>
          <a:p>
            <a:pPr marL="12700">
              <a:lnSpc>
                <a:spcPct val="100000"/>
              </a:lnSpc>
              <a:spcBef>
                <a:spcPts val="100"/>
              </a:spcBef>
            </a:pPr>
            <a:r>
              <a:rPr dirty="0"/>
              <a:t>(8) </a:t>
            </a:r>
            <a:r>
              <a:rPr u="heavy" spc="-5" dirty="0">
                <a:uFill>
                  <a:solidFill>
                    <a:srgbClr val="000000"/>
                  </a:solidFill>
                </a:uFill>
              </a:rPr>
              <a:t>Portland Slag</a:t>
            </a:r>
            <a:r>
              <a:rPr u="heavy" spc="-50" dirty="0">
                <a:uFill>
                  <a:solidFill>
                    <a:srgbClr val="000000"/>
                  </a:solidFill>
                </a:uFill>
              </a:rPr>
              <a:t> </a:t>
            </a:r>
            <a:r>
              <a:rPr u="heavy" spc="-5" dirty="0">
                <a:uFill>
                  <a:solidFill>
                    <a:srgbClr val="000000"/>
                  </a:solidFill>
                </a:uFill>
              </a:rPr>
              <a:t>Cement:</a:t>
            </a:r>
          </a:p>
        </p:txBody>
      </p:sp>
      <p:sp>
        <p:nvSpPr>
          <p:cNvPr id="3" name="object 3"/>
          <p:cNvSpPr txBox="1"/>
          <p:nvPr/>
        </p:nvSpPr>
        <p:spPr>
          <a:xfrm>
            <a:off x="650240" y="1176020"/>
            <a:ext cx="7760334" cy="3336811"/>
          </a:xfrm>
          <a:prstGeom prst="rect">
            <a:avLst/>
          </a:prstGeom>
        </p:spPr>
        <p:txBody>
          <a:bodyPr vert="horz" wrap="square" lIns="0" tIns="12700" rIns="0" bIns="0" rtlCol="0">
            <a:spAutoFit/>
          </a:bodyPr>
          <a:lstStyle/>
          <a:p>
            <a:pPr marL="355600" marR="5080" indent="-342900" algn="just">
              <a:lnSpc>
                <a:spcPct val="99900"/>
              </a:lnSpc>
              <a:spcBef>
                <a:spcPts val="100"/>
              </a:spcBef>
              <a:buChar char="•"/>
              <a:tabLst>
                <a:tab pos="354965" algn="l"/>
                <a:tab pos="355600" algn="l"/>
              </a:tabLst>
            </a:pPr>
            <a:r>
              <a:rPr sz="2800" dirty="0">
                <a:solidFill>
                  <a:srgbClr val="6F2F9F"/>
                </a:solidFill>
                <a:latin typeface="Times New Roman"/>
                <a:cs typeface="Times New Roman"/>
              </a:rPr>
              <a:t>Produced by </a:t>
            </a:r>
            <a:r>
              <a:rPr sz="2800" spc="-5" dirty="0">
                <a:solidFill>
                  <a:srgbClr val="6F2F9F"/>
                </a:solidFill>
                <a:latin typeface="Times New Roman"/>
                <a:cs typeface="Times New Roman"/>
              </a:rPr>
              <a:t>mixing </a:t>
            </a:r>
            <a:r>
              <a:rPr sz="2800" dirty="0">
                <a:solidFill>
                  <a:srgbClr val="6F2F9F"/>
                </a:solidFill>
                <a:latin typeface="Times New Roman"/>
                <a:cs typeface="Times New Roman"/>
              </a:rPr>
              <a:t>Portland </a:t>
            </a:r>
            <a:r>
              <a:rPr sz="2800" spc="-5" dirty="0">
                <a:solidFill>
                  <a:srgbClr val="6F2F9F"/>
                </a:solidFill>
                <a:latin typeface="Times New Roman"/>
                <a:cs typeface="Times New Roman"/>
              </a:rPr>
              <a:t>cement clinker,  </a:t>
            </a:r>
            <a:r>
              <a:rPr sz="2800" spc="5" dirty="0">
                <a:solidFill>
                  <a:srgbClr val="6F2F9F"/>
                </a:solidFill>
                <a:latin typeface="Times New Roman"/>
                <a:cs typeface="Times New Roman"/>
              </a:rPr>
              <a:t>gypsum </a:t>
            </a:r>
            <a:r>
              <a:rPr sz="2800" dirty="0">
                <a:solidFill>
                  <a:srgbClr val="6F2F9F"/>
                </a:solidFill>
                <a:latin typeface="Times New Roman"/>
                <a:cs typeface="Times New Roman"/>
              </a:rPr>
              <a:t>and </a:t>
            </a:r>
            <a:r>
              <a:rPr lang="en-US" sz="2800" dirty="0">
                <a:solidFill>
                  <a:srgbClr val="6F2F9F"/>
                </a:solidFill>
                <a:latin typeface="Times New Roman"/>
                <a:cs typeface="Times New Roman"/>
              </a:rPr>
              <a:t>(</a:t>
            </a:r>
            <a:r>
              <a:rPr sz="2800" dirty="0" smtClean="0">
                <a:solidFill>
                  <a:srgbClr val="6F2F9F"/>
                </a:solidFill>
                <a:latin typeface="Times New Roman"/>
                <a:cs typeface="Times New Roman"/>
              </a:rPr>
              <a:t>granulated </a:t>
            </a:r>
            <a:r>
              <a:rPr sz="2800" dirty="0">
                <a:solidFill>
                  <a:srgbClr val="6F2F9F"/>
                </a:solidFill>
                <a:latin typeface="Times New Roman"/>
                <a:cs typeface="Times New Roman"/>
              </a:rPr>
              <a:t>blast furnace </a:t>
            </a:r>
            <a:r>
              <a:rPr sz="2800" spc="-5" dirty="0">
                <a:solidFill>
                  <a:srgbClr val="6F2F9F"/>
                </a:solidFill>
                <a:latin typeface="Times New Roman"/>
                <a:cs typeface="Times New Roman"/>
              </a:rPr>
              <a:t>slag  </a:t>
            </a:r>
            <a:r>
              <a:rPr sz="2800" dirty="0">
                <a:solidFill>
                  <a:srgbClr val="6F2F9F"/>
                </a:solidFill>
                <a:latin typeface="Times New Roman"/>
                <a:cs typeface="Times New Roman"/>
              </a:rPr>
              <a:t>which </a:t>
            </a:r>
            <a:r>
              <a:rPr sz="2800" spc="-5" dirty="0">
                <a:solidFill>
                  <a:srgbClr val="6F2F9F"/>
                </a:solidFill>
                <a:latin typeface="Times New Roman"/>
                <a:cs typeface="Times New Roman"/>
              </a:rPr>
              <a:t>shall </a:t>
            </a:r>
            <a:r>
              <a:rPr sz="2800" dirty="0">
                <a:solidFill>
                  <a:srgbClr val="6F2F9F"/>
                </a:solidFill>
                <a:latin typeface="Times New Roman"/>
                <a:cs typeface="Times New Roman"/>
              </a:rPr>
              <a:t>not exceed</a:t>
            </a:r>
            <a:r>
              <a:rPr sz="2800" spc="-15" dirty="0">
                <a:solidFill>
                  <a:srgbClr val="6F2F9F"/>
                </a:solidFill>
                <a:latin typeface="Times New Roman"/>
                <a:cs typeface="Times New Roman"/>
              </a:rPr>
              <a:t> </a:t>
            </a:r>
            <a:r>
              <a:rPr sz="2800" dirty="0">
                <a:solidFill>
                  <a:srgbClr val="6F2F9F"/>
                </a:solidFill>
                <a:latin typeface="Times New Roman"/>
                <a:cs typeface="Times New Roman"/>
              </a:rPr>
              <a:t>65</a:t>
            </a:r>
            <a:r>
              <a:rPr sz="2800" dirty="0" smtClean="0">
                <a:solidFill>
                  <a:srgbClr val="6F2F9F"/>
                </a:solidFill>
                <a:latin typeface="Times New Roman"/>
                <a:cs typeface="Times New Roman"/>
              </a:rPr>
              <a:t>%</a:t>
            </a:r>
            <a:r>
              <a:rPr lang="en-US" sz="2800" dirty="0">
                <a:solidFill>
                  <a:srgbClr val="6F2F9F"/>
                </a:solidFill>
                <a:latin typeface="Times New Roman"/>
                <a:cs typeface="Times New Roman"/>
              </a:rPr>
              <a:t>)</a:t>
            </a:r>
            <a:endParaRPr sz="2800" dirty="0">
              <a:latin typeface="Times New Roman"/>
              <a:cs typeface="Times New Roman"/>
            </a:endParaRPr>
          </a:p>
          <a:p>
            <a:pPr marL="355600" indent="-342900" algn="just">
              <a:lnSpc>
                <a:spcPct val="100000"/>
              </a:lnSpc>
              <a:spcBef>
                <a:spcPts val="800"/>
              </a:spcBef>
              <a:buChar char="•"/>
              <a:tabLst>
                <a:tab pos="354965" algn="l"/>
                <a:tab pos="355600" algn="l"/>
              </a:tabLst>
            </a:pPr>
            <a:r>
              <a:rPr sz="2800" dirty="0">
                <a:solidFill>
                  <a:srgbClr val="6F2F9F"/>
                </a:solidFill>
                <a:latin typeface="Times New Roman"/>
                <a:cs typeface="Times New Roman"/>
              </a:rPr>
              <a:t>blackish grey </a:t>
            </a:r>
            <a:r>
              <a:rPr sz="2800" spc="-5" dirty="0">
                <a:solidFill>
                  <a:srgbClr val="6F2F9F"/>
                </a:solidFill>
                <a:latin typeface="Times New Roman"/>
                <a:cs typeface="Times New Roman"/>
              </a:rPr>
              <a:t>in</a:t>
            </a:r>
            <a:r>
              <a:rPr sz="2800" spc="15" dirty="0">
                <a:solidFill>
                  <a:srgbClr val="6F2F9F"/>
                </a:solidFill>
                <a:latin typeface="Times New Roman"/>
                <a:cs typeface="Times New Roman"/>
              </a:rPr>
              <a:t> </a:t>
            </a:r>
            <a:r>
              <a:rPr sz="2800" spc="-5" dirty="0">
                <a:solidFill>
                  <a:srgbClr val="6F2F9F"/>
                </a:solidFill>
                <a:latin typeface="Times New Roman"/>
                <a:cs typeface="Times New Roman"/>
              </a:rPr>
              <a:t>color.</a:t>
            </a:r>
            <a:endParaRPr sz="2800" dirty="0">
              <a:latin typeface="Times New Roman"/>
              <a:cs typeface="Times New Roman"/>
            </a:endParaRPr>
          </a:p>
          <a:p>
            <a:pPr marL="355600" indent="-342900" algn="just">
              <a:lnSpc>
                <a:spcPct val="100000"/>
              </a:lnSpc>
              <a:spcBef>
                <a:spcPts val="800"/>
              </a:spcBef>
              <a:buChar char="•"/>
              <a:tabLst>
                <a:tab pos="354965" algn="l"/>
                <a:tab pos="355600" algn="l"/>
              </a:tabLst>
            </a:pPr>
            <a:r>
              <a:rPr sz="2800" spc="-5" dirty="0">
                <a:solidFill>
                  <a:srgbClr val="6F2F9F"/>
                </a:solidFill>
                <a:latin typeface="Times New Roman"/>
                <a:cs typeface="Times New Roman"/>
              </a:rPr>
              <a:t>Lesser </a:t>
            </a:r>
            <a:r>
              <a:rPr sz="2800" dirty="0">
                <a:solidFill>
                  <a:srgbClr val="6F2F9F"/>
                </a:solidFill>
                <a:latin typeface="Times New Roman"/>
                <a:cs typeface="Times New Roman"/>
              </a:rPr>
              <a:t>heat of</a:t>
            </a:r>
            <a:r>
              <a:rPr sz="2800" spc="-25" dirty="0">
                <a:solidFill>
                  <a:srgbClr val="6F2F9F"/>
                </a:solidFill>
                <a:latin typeface="Times New Roman"/>
                <a:cs typeface="Times New Roman"/>
              </a:rPr>
              <a:t> </a:t>
            </a:r>
            <a:r>
              <a:rPr sz="2800" dirty="0">
                <a:solidFill>
                  <a:srgbClr val="6F2F9F"/>
                </a:solidFill>
                <a:latin typeface="Times New Roman"/>
                <a:cs typeface="Times New Roman"/>
              </a:rPr>
              <a:t>hydration.</a:t>
            </a:r>
            <a:endParaRPr sz="2800" dirty="0">
              <a:latin typeface="Times New Roman"/>
              <a:cs typeface="Times New Roman"/>
            </a:endParaRPr>
          </a:p>
          <a:p>
            <a:pPr marL="355600" marR="1204595" indent="-342900" algn="just">
              <a:lnSpc>
                <a:spcPct val="100000"/>
              </a:lnSpc>
              <a:spcBef>
                <a:spcPts val="790"/>
              </a:spcBef>
              <a:buChar char="•"/>
              <a:tabLst>
                <a:tab pos="354965" algn="l"/>
                <a:tab pos="355600" algn="l"/>
              </a:tabLst>
            </a:pPr>
            <a:r>
              <a:rPr sz="2800" spc="-5" dirty="0" smtClean="0">
                <a:solidFill>
                  <a:srgbClr val="6F2F9F"/>
                </a:solidFill>
                <a:latin typeface="Times New Roman"/>
                <a:cs typeface="Times New Roman"/>
              </a:rPr>
              <a:t>Offers </a:t>
            </a:r>
            <a:r>
              <a:rPr sz="2800" dirty="0">
                <a:solidFill>
                  <a:srgbClr val="6F2F9F"/>
                </a:solidFill>
                <a:latin typeface="Times New Roman"/>
                <a:cs typeface="Times New Roman"/>
              </a:rPr>
              <a:t>good </a:t>
            </a:r>
            <a:r>
              <a:rPr sz="2800" spc="-5" dirty="0">
                <a:solidFill>
                  <a:srgbClr val="6F2F9F"/>
                </a:solidFill>
                <a:latin typeface="Times New Roman"/>
                <a:cs typeface="Times New Roman"/>
              </a:rPr>
              <a:t>resistance to the </a:t>
            </a:r>
            <a:r>
              <a:rPr sz="2800" dirty="0">
                <a:solidFill>
                  <a:srgbClr val="6F2F9F"/>
                </a:solidFill>
                <a:latin typeface="Times New Roman"/>
                <a:cs typeface="Times New Roman"/>
              </a:rPr>
              <a:t>attack of  </a:t>
            </a:r>
            <a:r>
              <a:rPr sz="2800" spc="-5" dirty="0">
                <a:solidFill>
                  <a:srgbClr val="6F2F9F"/>
                </a:solidFill>
                <a:latin typeface="Times New Roman"/>
                <a:cs typeface="Times New Roman"/>
              </a:rPr>
              <a:t>sulphate.</a:t>
            </a:r>
            <a:endParaRPr sz="2800" dirty="0">
              <a:latin typeface="Times New Roman"/>
              <a:cs typeface="Times New Roman"/>
            </a:endParaRPr>
          </a:p>
        </p:txBody>
      </p:sp>
      <p:pic>
        <p:nvPicPr>
          <p:cNvPr id="5" name="Picture 4"/>
          <p:cNvPicPr>
            <a:picLocks noChangeAspect="1"/>
          </p:cNvPicPr>
          <p:nvPr/>
        </p:nvPicPr>
        <p:blipFill>
          <a:blip r:embed="rId2"/>
          <a:stretch>
            <a:fillRect/>
          </a:stretch>
        </p:blipFill>
        <p:spPr>
          <a:xfrm>
            <a:off x="6096000" y="4191000"/>
            <a:ext cx="2466975" cy="1847850"/>
          </a:xfrm>
          <a:prstGeom prst="rect">
            <a:avLst/>
          </a:prstGeom>
        </p:spPr>
      </p:pic>
      <p:sp>
        <p:nvSpPr>
          <p:cNvPr id="6" name="Rectangle 5"/>
          <p:cNvSpPr/>
          <p:nvPr/>
        </p:nvSpPr>
        <p:spPr>
          <a:xfrm>
            <a:off x="5885822" y="6172200"/>
            <a:ext cx="2938625" cy="369332"/>
          </a:xfrm>
          <a:prstGeom prst="rect">
            <a:avLst/>
          </a:prstGeom>
        </p:spPr>
        <p:txBody>
          <a:bodyPr wrap="none">
            <a:spAutoFit/>
          </a:bodyPr>
          <a:lstStyle/>
          <a:p>
            <a:r>
              <a:rPr lang="en-US" dirty="0" smtClean="0">
                <a:solidFill>
                  <a:srgbClr val="6F2F9F"/>
                </a:solidFill>
                <a:latin typeface="Times New Roman"/>
                <a:cs typeface="Times New Roman"/>
              </a:rPr>
              <a:t>Granulated </a:t>
            </a:r>
            <a:r>
              <a:rPr lang="en-US" dirty="0">
                <a:solidFill>
                  <a:srgbClr val="6F2F9F"/>
                </a:solidFill>
                <a:latin typeface="Times New Roman"/>
                <a:cs typeface="Times New Roman"/>
              </a:rPr>
              <a:t>blast furnace </a:t>
            </a:r>
            <a:r>
              <a:rPr lang="en-US" spc="-5" dirty="0">
                <a:solidFill>
                  <a:srgbClr val="6F2F9F"/>
                </a:solidFill>
                <a:latin typeface="Times New Roman"/>
                <a:cs typeface="Times New Roman"/>
              </a:rPr>
              <a:t>slag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20419" y="336550"/>
            <a:ext cx="6537325" cy="574040"/>
          </a:xfrm>
          <a:prstGeom prst="rect">
            <a:avLst/>
          </a:prstGeom>
        </p:spPr>
        <p:txBody>
          <a:bodyPr vert="horz" wrap="square" lIns="0" tIns="12700" rIns="0" bIns="0" rtlCol="0">
            <a:spAutoFit/>
          </a:bodyPr>
          <a:lstStyle/>
          <a:p>
            <a:pPr marL="12700">
              <a:lnSpc>
                <a:spcPct val="100000"/>
              </a:lnSpc>
              <a:spcBef>
                <a:spcPts val="100"/>
              </a:spcBef>
            </a:pPr>
            <a:r>
              <a:rPr spc="-5" dirty="0"/>
              <a:t>(9) </a:t>
            </a:r>
            <a:r>
              <a:rPr u="heavy" spc="-10" dirty="0">
                <a:uFill>
                  <a:solidFill>
                    <a:srgbClr val="000000"/>
                  </a:solidFill>
                </a:uFill>
              </a:rPr>
              <a:t>HIGH </a:t>
            </a:r>
            <a:r>
              <a:rPr u="heavy" spc="-5" dirty="0">
                <a:uFill>
                  <a:solidFill>
                    <a:srgbClr val="000000"/>
                  </a:solidFill>
                </a:uFill>
              </a:rPr>
              <a:t>ALUMINA</a:t>
            </a:r>
            <a:r>
              <a:rPr u="heavy" spc="-50" dirty="0">
                <a:uFill>
                  <a:solidFill>
                    <a:srgbClr val="000000"/>
                  </a:solidFill>
                </a:uFill>
              </a:rPr>
              <a:t> </a:t>
            </a:r>
            <a:r>
              <a:rPr u="heavy" spc="-5" dirty="0">
                <a:uFill>
                  <a:solidFill>
                    <a:srgbClr val="000000"/>
                  </a:solidFill>
                </a:uFill>
              </a:rPr>
              <a:t>CEMENT:</a:t>
            </a:r>
          </a:p>
        </p:txBody>
      </p:sp>
      <p:sp>
        <p:nvSpPr>
          <p:cNvPr id="3" name="object 3"/>
          <p:cNvSpPr txBox="1"/>
          <p:nvPr/>
        </p:nvSpPr>
        <p:spPr>
          <a:xfrm>
            <a:off x="837479" y="1600200"/>
            <a:ext cx="7893684" cy="2585720"/>
          </a:xfrm>
          <a:prstGeom prst="rect">
            <a:avLst/>
          </a:prstGeom>
        </p:spPr>
        <p:txBody>
          <a:bodyPr vert="horz" wrap="square" lIns="0" tIns="12700" rIns="0" bIns="0" rtlCol="0">
            <a:spAutoFit/>
          </a:bodyPr>
          <a:lstStyle/>
          <a:p>
            <a:pPr marL="469900" indent="-457200">
              <a:lnSpc>
                <a:spcPct val="100000"/>
              </a:lnSpc>
              <a:spcBef>
                <a:spcPts val="100"/>
              </a:spcBef>
              <a:buFont typeface="Arial" panose="020B0604020202020204" pitchFamily="34" charset="0"/>
              <a:buChar char="•"/>
            </a:pPr>
            <a:r>
              <a:rPr sz="2800" spc="-10" dirty="0">
                <a:solidFill>
                  <a:srgbClr val="6F2F9F"/>
                </a:solidFill>
                <a:latin typeface="Times New Roman"/>
                <a:cs typeface="Times New Roman"/>
              </a:rPr>
              <a:t>Different </a:t>
            </a:r>
            <a:r>
              <a:rPr sz="2800" spc="-5" dirty="0">
                <a:solidFill>
                  <a:srgbClr val="6F2F9F"/>
                </a:solidFill>
                <a:latin typeface="Times New Roman"/>
                <a:cs typeface="Times New Roman"/>
              </a:rPr>
              <a:t>from</a:t>
            </a:r>
            <a:r>
              <a:rPr sz="2800" spc="-15" dirty="0">
                <a:solidFill>
                  <a:srgbClr val="6F2F9F"/>
                </a:solidFill>
                <a:latin typeface="Times New Roman"/>
                <a:cs typeface="Times New Roman"/>
              </a:rPr>
              <a:t> </a:t>
            </a:r>
            <a:r>
              <a:rPr sz="2800" spc="-5" dirty="0">
                <a:solidFill>
                  <a:srgbClr val="6F2F9F"/>
                </a:solidFill>
                <a:latin typeface="Times New Roman"/>
                <a:cs typeface="Times New Roman"/>
              </a:rPr>
              <a:t>OPC</a:t>
            </a:r>
            <a:endParaRPr sz="2800" dirty="0">
              <a:latin typeface="Times New Roman"/>
              <a:cs typeface="Times New Roman"/>
            </a:endParaRPr>
          </a:p>
          <a:p>
            <a:pPr marL="469900" marR="5080" indent="-457200">
              <a:lnSpc>
                <a:spcPct val="100000"/>
              </a:lnSpc>
              <a:buFont typeface="Arial" panose="020B0604020202020204" pitchFamily="34" charset="0"/>
              <a:buChar char="•"/>
            </a:pPr>
            <a:r>
              <a:rPr sz="2800" spc="-5" dirty="0">
                <a:solidFill>
                  <a:srgbClr val="6F2F9F"/>
                </a:solidFill>
                <a:latin typeface="Times New Roman"/>
                <a:cs typeface="Times New Roman"/>
              </a:rPr>
              <a:t>Characterised </a:t>
            </a:r>
            <a:r>
              <a:rPr sz="2800" dirty="0">
                <a:solidFill>
                  <a:srgbClr val="6F2F9F"/>
                </a:solidFill>
                <a:latin typeface="Times New Roman"/>
                <a:cs typeface="Times New Roman"/>
              </a:rPr>
              <a:t>by its </a:t>
            </a:r>
            <a:r>
              <a:rPr sz="2800" spc="-5" dirty="0">
                <a:solidFill>
                  <a:srgbClr val="6F2F9F"/>
                </a:solidFill>
                <a:latin typeface="Times New Roman"/>
                <a:cs typeface="Times New Roman"/>
              </a:rPr>
              <a:t>dark </a:t>
            </a:r>
            <a:r>
              <a:rPr sz="2800" dirty="0">
                <a:solidFill>
                  <a:srgbClr val="6F2F9F"/>
                </a:solidFill>
                <a:latin typeface="Times New Roman"/>
                <a:cs typeface="Times New Roman"/>
              </a:rPr>
              <a:t>colour, high heat of</a:t>
            </a:r>
            <a:r>
              <a:rPr sz="2800" spc="-105" dirty="0">
                <a:solidFill>
                  <a:srgbClr val="6F2F9F"/>
                </a:solidFill>
                <a:latin typeface="Times New Roman"/>
                <a:cs typeface="Times New Roman"/>
              </a:rPr>
              <a:t> </a:t>
            </a:r>
            <a:r>
              <a:rPr sz="2800" dirty="0">
                <a:solidFill>
                  <a:srgbClr val="6F2F9F"/>
                </a:solidFill>
                <a:latin typeface="Times New Roman"/>
                <a:cs typeface="Times New Roman"/>
              </a:rPr>
              <a:t>hydration  </a:t>
            </a:r>
            <a:r>
              <a:rPr sz="2800" spc="-5" dirty="0">
                <a:solidFill>
                  <a:srgbClr val="6F2F9F"/>
                </a:solidFill>
                <a:latin typeface="Times New Roman"/>
                <a:cs typeface="Times New Roman"/>
              </a:rPr>
              <a:t>and resistance </a:t>
            </a:r>
            <a:r>
              <a:rPr sz="2800" dirty="0">
                <a:solidFill>
                  <a:srgbClr val="6F2F9F"/>
                </a:solidFill>
                <a:latin typeface="Times New Roman"/>
                <a:cs typeface="Times New Roman"/>
              </a:rPr>
              <a:t>to </a:t>
            </a:r>
            <a:r>
              <a:rPr sz="2800" spc="-10" dirty="0">
                <a:solidFill>
                  <a:srgbClr val="6F2F9F"/>
                </a:solidFill>
                <a:latin typeface="Times New Roman"/>
                <a:cs typeface="Times New Roman"/>
              </a:rPr>
              <a:t>chemical</a:t>
            </a:r>
            <a:r>
              <a:rPr sz="2800" spc="-35" dirty="0">
                <a:solidFill>
                  <a:srgbClr val="6F2F9F"/>
                </a:solidFill>
                <a:latin typeface="Times New Roman"/>
                <a:cs typeface="Times New Roman"/>
              </a:rPr>
              <a:t> </a:t>
            </a:r>
            <a:r>
              <a:rPr sz="2800" spc="-5" dirty="0">
                <a:solidFill>
                  <a:srgbClr val="6F2F9F"/>
                </a:solidFill>
                <a:latin typeface="Times New Roman"/>
                <a:cs typeface="Times New Roman"/>
              </a:rPr>
              <a:t>attack.</a:t>
            </a:r>
            <a:endParaRPr sz="2800" dirty="0">
              <a:latin typeface="Times New Roman"/>
              <a:cs typeface="Times New Roman"/>
            </a:endParaRPr>
          </a:p>
          <a:p>
            <a:pPr marL="469900" marR="349885" indent="-457200">
              <a:lnSpc>
                <a:spcPct val="100000"/>
              </a:lnSpc>
              <a:buFont typeface="Arial" panose="020B0604020202020204" pitchFamily="34" charset="0"/>
              <a:buChar char="•"/>
            </a:pPr>
            <a:r>
              <a:rPr sz="2800" spc="-5" dirty="0">
                <a:solidFill>
                  <a:srgbClr val="6F2F9F"/>
                </a:solidFill>
                <a:latin typeface="Times New Roman"/>
                <a:cs typeface="Times New Roman"/>
              </a:rPr>
              <a:t>Initial setting time </a:t>
            </a:r>
            <a:r>
              <a:rPr sz="2800" dirty="0">
                <a:solidFill>
                  <a:srgbClr val="6F2F9F"/>
                </a:solidFill>
                <a:latin typeface="Times New Roman"/>
                <a:cs typeface="Times New Roman"/>
              </a:rPr>
              <a:t>of 4 hrs and </a:t>
            </a:r>
            <a:r>
              <a:rPr sz="2800" spc="-5" dirty="0">
                <a:solidFill>
                  <a:srgbClr val="6F2F9F"/>
                </a:solidFill>
                <a:latin typeface="Times New Roman"/>
                <a:cs typeface="Times New Roman"/>
              </a:rPr>
              <a:t>final setting time </a:t>
            </a:r>
            <a:r>
              <a:rPr sz="2800" dirty="0">
                <a:solidFill>
                  <a:srgbClr val="6F2F9F"/>
                </a:solidFill>
                <a:latin typeface="Times New Roman"/>
                <a:cs typeface="Times New Roman"/>
              </a:rPr>
              <a:t>of 5  </a:t>
            </a:r>
            <a:r>
              <a:rPr sz="2800" spc="-5" dirty="0">
                <a:solidFill>
                  <a:srgbClr val="6F2F9F"/>
                </a:solidFill>
                <a:latin typeface="Times New Roman"/>
                <a:cs typeface="Times New Roman"/>
              </a:rPr>
              <a:t>hrs.</a:t>
            </a:r>
            <a:endParaRPr sz="2800" dirty="0">
              <a:latin typeface="Times New Roman"/>
              <a:cs typeface="Times New Roman"/>
            </a:endParaRPr>
          </a:p>
          <a:p>
            <a:pPr marL="469900" indent="-457200">
              <a:lnSpc>
                <a:spcPct val="100000"/>
              </a:lnSpc>
              <a:buFont typeface="Arial" panose="020B0604020202020204" pitchFamily="34" charset="0"/>
              <a:buChar char="•"/>
            </a:pPr>
            <a:r>
              <a:rPr sz="2800" spc="-10" dirty="0">
                <a:solidFill>
                  <a:srgbClr val="6F2F9F"/>
                </a:solidFill>
                <a:latin typeface="Times New Roman"/>
                <a:cs typeface="Times New Roman"/>
              </a:rPr>
              <a:t>Raw </a:t>
            </a:r>
            <a:r>
              <a:rPr sz="2800" spc="-5" dirty="0">
                <a:solidFill>
                  <a:srgbClr val="6F2F9F"/>
                </a:solidFill>
                <a:latin typeface="Times New Roman"/>
                <a:cs typeface="Times New Roman"/>
              </a:rPr>
              <a:t>materials </a:t>
            </a:r>
            <a:r>
              <a:rPr sz="2800" dirty="0">
                <a:solidFill>
                  <a:srgbClr val="6F2F9F"/>
                </a:solidFill>
                <a:latin typeface="Times New Roman"/>
                <a:cs typeface="Times New Roman"/>
              </a:rPr>
              <a:t>used </a:t>
            </a:r>
            <a:r>
              <a:rPr sz="2800" spc="-5" dirty="0">
                <a:solidFill>
                  <a:srgbClr val="6F2F9F"/>
                </a:solidFill>
                <a:latin typeface="Times New Roman"/>
                <a:cs typeface="Times New Roman"/>
              </a:rPr>
              <a:t>are limestone and</a:t>
            </a:r>
            <a:r>
              <a:rPr sz="2800" spc="-55" dirty="0">
                <a:solidFill>
                  <a:srgbClr val="6F2F9F"/>
                </a:solidFill>
                <a:latin typeface="Times New Roman"/>
                <a:cs typeface="Times New Roman"/>
              </a:rPr>
              <a:t> </a:t>
            </a:r>
            <a:r>
              <a:rPr sz="2800" dirty="0">
                <a:solidFill>
                  <a:srgbClr val="6F2F9F"/>
                </a:solidFill>
                <a:latin typeface="Times New Roman"/>
                <a:cs typeface="Times New Roman"/>
              </a:rPr>
              <a:t>bauxite</a:t>
            </a:r>
            <a:endParaRPr sz="2800" dirty="0">
              <a:latin typeface="Times New Roman"/>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3269" y="382270"/>
            <a:ext cx="7098665" cy="574040"/>
          </a:xfrm>
          <a:prstGeom prst="rect">
            <a:avLst/>
          </a:prstGeom>
        </p:spPr>
        <p:txBody>
          <a:bodyPr vert="horz" wrap="square" lIns="0" tIns="12700" rIns="0" bIns="0" rtlCol="0">
            <a:spAutoFit/>
          </a:bodyPr>
          <a:lstStyle/>
          <a:p>
            <a:pPr marL="12700">
              <a:lnSpc>
                <a:spcPct val="100000"/>
              </a:lnSpc>
              <a:spcBef>
                <a:spcPts val="100"/>
              </a:spcBef>
            </a:pPr>
            <a:r>
              <a:rPr spc="-5" dirty="0"/>
              <a:t>(10) </a:t>
            </a:r>
            <a:r>
              <a:rPr u="heavy" spc="-5" dirty="0">
                <a:uFill>
                  <a:solidFill>
                    <a:srgbClr val="000000"/>
                  </a:solidFill>
                </a:uFill>
              </a:rPr>
              <a:t>AIR ENTRAINING</a:t>
            </a:r>
            <a:r>
              <a:rPr u="heavy" spc="-40" dirty="0">
                <a:uFill>
                  <a:solidFill>
                    <a:srgbClr val="000000"/>
                  </a:solidFill>
                </a:uFill>
              </a:rPr>
              <a:t> </a:t>
            </a:r>
            <a:r>
              <a:rPr u="heavy" spc="-5" dirty="0">
                <a:uFill>
                  <a:solidFill>
                    <a:srgbClr val="000000"/>
                  </a:solidFill>
                </a:uFill>
              </a:rPr>
              <a:t>CEMENT:</a:t>
            </a:r>
          </a:p>
        </p:txBody>
      </p:sp>
      <p:sp>
        <p:nvSpPr>
          <p:cNvPr id="3" name="object 3"/>
          <p:cNvSpPr txBox="1"/>
          <p:nvPr/>
        </p:nvSpPr>
        <p:spPr>
          <a:xfrm>
            <a:off x="460375" y="956310"/>
            <a:ext cx="8152131" cy="4542269"/>
          </a:xfrm>
          <a:prstGeom prst="rect">
            <a:avLst/>
          </a:prstGeom>
        </p:spPr>
        <p:txBody>
          <a:bodyPr vert="horz" wrap="square" lIns="0" tIns="60960" rIns="0" bIns="0" rtlCol="0">
            <a:spAutoFit/>
          </a:bodyPr>
          <a:lstStyle/>
          <a:p>
            <a:pPr marL="469900" marR="233045" indent="-457200" algn="just">
              <a:lnSpc>
                <a:spcPts val="3020"/>
              </a:lnSpc>
              <a:spcBef>
                <a:spcPts val="480"/>
              </a:spcBef>
              <a:buClr>
                <a:srgbClr val="FF0000"/>
              </a:buClr>
              <a:buFont typeface="Arial" panose="020B0604020202020204" pitchFamily="34" charset="0"/>
              <a:buChar char="•"/>
              <a:tabLst>
                <a:tab pos="222250" algn="l"/>
              </a:tabLst>
            </a:pPr>
            <a:r>
              <a:rPr lang="en-US" sz="2800" dirty="0">
                <a:latin typeface="Times New Roman" panose="02020603050405020304" pitchFamily="18" charset="0"/>
                <a:cs typeface="Times New Roman" panose="02020603050405020304" pitchFamily="18" charset="0"/>
              </a:rPr>
              <a:t>The manufacture of this special </a:t>
            </a:r>
            <a:r>
              <a:rPr lang="en-US" sz="2800" dirty="0" smtClean="0">
                <a:latin typeface="Times New Roman" panose="02020603050405020304" pitchFamily="18" charset="0"/>
                <a:cs typeface="Times New Roman" panose="02020603050405020304" pitchFamily="18" charset="0"/>
              </a:rPr>
              <a:t>cement </a:t>
            </a:r>
            <a:r>
              <a:rPr lang="en-US" sz="2800" dirty="0">
                <a:latin typeface="Times New Roman" panose="02020603050405020304" pitchFamily="18" charset="0"/>
                <a:cs typeface="Times New Roman" panose="02020603050405020304" pitchFamily="18" charset="0"/>
              </a:rPr>
              <a:t>is same as that of normal ordinary </a:t>
            </a:r>
            <a:r>
              <a:rPr lang="en-US" sz="2800" dirty="0" smtClean="0">
                <a:latin typeface="Times New Roman" panose="02020603050405020304" pitchFamily="18" charset="0"/>
                <a:cs typeface="Times New Roman" panose="02020603050405020304" pitchFamily="18" charset="0"/>
              </a:rPr>
              <a:t>Portland </a:t>
            </a:r>
            <a:r>
              <a:rPr lang="en-US" sz="2800" dirty="0">
                <a:latin typeface="Times New Roman" panose="02020603050405020304" pitchFamily="18" charset="0"/>
                <a:cs typeface="Times New Roman" panose="02020603050405020304" pitchFamily="18" charset="0"/>
              </a:rPr>
              <a:t>cement, after the cement clinkers are formed, in the grinding process the cement clinkers are added with some air entraining materials which makes the cement as air entrained cement. </a:t>
            </a:r>
            <a:endParaRPr lang="en-US" sz="2800" dirty="0" smtClean="0">
              <a:latin typeface="Times New Roman" panose="02020603050405020304" pitchFamily="18" charset="0"/>
              <a:cs typeface="Times New Roman" panose="02020603050405020304" pitchFamily="18" charset="0"/>
            </a:endParaRPr>
          </a:p>
          <a:p>
            <a:pPr algn="just" fontAlgn="base"/>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advantages of air entrained concrete are,</a:t>
            </a:r>
          </a:p>
          <a:p>
            <a:pPr marL="457200" indent="-457200" algn="just" fontAlgn="base">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Workability of concrete increases.</a:t>
            </a:r>
          </a:p>
          <a:p>
            <a:pPr marL="457200" indent="-457200" algn="just" fontAlgn="base">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Use of air entraining agent reduces the effect of freezing and thawing.</a:t>
            </a:r>
          </a:p>
          <a:p>
            <a:pPr marL="12700" marR="233045">
              <a:lnSpc>
                <a:spcPts val="3020"/>
              </a:lnSpc>
              <a:spcBef>
                <a:spcPts val="480"/>
              </a:spcBef>
              <a:buClr>
                <a:srgbClr val="FF0000"/>
              </a:buClr>
              <a:buChar char="•"/>
              <a:tabLst>
                <a:tab pos="222250" algn="l"/>
              </a:tabLst>
            </a:pPr>
            <a:endParaRPr sz="2800" dirty="0">
              <a:latin typeface="Times New Roman"/>
              <a:cs typeface="Times New Roman"/>
            </a:endParaRPr>
          </a:p>
        </p:txBody>
      </p:sp>
      <p:sp>
        <p:nvSpPr>
          <p:cNvPr id="5" name="AutoShape 2" descr="Image of AIR ENTRAINING C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2"/>
          <a:stretch>
            <a:fillRect/>
          </a:stretch>
        </p:blipFill>
        <p:spPr>
          <a:xfrm>
            <a:off x="5029200" y="4648200"/>
            <a:ext cx="2832734" cy="193981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44650" y="224790"/>
            <a:ext cx="5764530" cy="574040"/>
          </a:xfrm>
          <a:prstGeom prst="rect">
            <a:avLst/>
          </a:prstGeom>
        </p:spPr>
        <p:txBody>
          <a:bodyPr vert="horz" wrap="square" lIns="0" tIns="12700" rIns="0" bIns="0" rtlCol="0">
            <a:spAutoFit/>
          </a:bodyPr>
          <a:lstStyle/>
          <a:p>
            <a:pPr marL="12700">
              <a:lnSpc>
                <a:spcPct val="100000"/>
              </a:lnSpc>
              <a:spcBef>
                <a:spcPts val="100"/>
              </a:spcBef>
            </a:pPr>
            <a:r>
              <a:rPr dirty="0"/>
              <a:t>(11) </a:t>
            </a:r>
            <a:r>
              <a:rPr u="heavy" spc="-5" dirty="0">
                <a:uFill>
                  <a:solidFill>
                    <a:srgbClr val="000000"/>
                  </a:solidFill>
                </a:uFill>
              </a:rPr>
              <a:t>Supersulphated</a:t>
            </a:r>
            <a:r>
              <a:rPr u="heavy" spc="-60" dirty="0">
                <a:uFill>
                  <a:solidFill>
                    <a:srgbClr val="000000"/>
                  </a:solidFill>
                </a:uFill>
              </a:rPr>
              <a:t> </a:t>
            </a:r>
            <a:r>
              <a:rPr u="heavy" spc="-5" dirty="0">
                <a:uFill>
                  <a:solidFill>
                    <a:srgbClr val="000000"/>
                  </a:solidFill>
                </a:uFill>
              </a:rPr>
              <a:t>Cement:</a:t>
            </a:r>
          </a:p>
        </p:txBody>
      </p:sp>
      <p:sp>
        <p:nvSpPr>
          <p:cNvPr id="3" name="object 3"/>
          <p:cNvSpPr txBox="1"/>
          <p:nvPr/>
        </p:nvSpPr>
        <p:spPr>
          <a:xfrm>
            <a:off x="803010" y="1291158"/>
            <a:ext cx="7171320" cy="4045659"/>
          </a:xfrm>
          <a:prstGeom prst="rect">
            <a:avLst/>
          </a:prstGeom>
        </p:spPr>
        <p:txBody>
          <a:bodyPr vert="horz" wrap="square" lIns="0" tIns="12700" rIns="0" bIns="0" rtlCol="0">
            <a:spAutoFit/>
          </a:bodyPr>
          <a:lstStyle/>
          <a:p>
            <a:pPr marL="355600" marR="5080" indent="-342900" algn="just">
              <a:lnSpc>
                <a:spcPct val="120500"/>
              </a:lnSpc>
              <a:spcBef>
                <a:spcPts val="100"/>
              </a:spcBef>
              <a:buFont typeface="Arial" panose="020B0604020202020204" pitchFamily="34" charset="0"/>
              <a:buChar char="•"/>
              <a:tabLst>
                <a:tab pos="354965" algn="l"/>
                <a:tab pos="355600" algn="l"/>
              </a:tabLst>
            </a:pPr>
            <a:r>
              <a:rPr lang="en-US" sz="2800" dirty="0">
                <a:latin typeface="Times New Roman" panose="02020603050405020304" pitchFamily="18" charset="0"/>
                <a:cs typeface="Times New Roman" panose="02020603050405020304" pitchFamily="18" charset="0"/>
              </a:rPr>
              <a:t>Super Sulfated Cements (SSC) are composed with various amounts of ground granulated blast furnace slag, gypsum </a:t>
            </a:r>
            <a:r>
              <a:rPr lang="en-US" sz="2800" dirty="0" smtClean="0">
                <a:latin typeface="Times New Roman" panose="02020603050405020304" pitchFamily="18" charset="0"/>
                <a:cs typeface="Times New Roman" panose="02020603050405020304" pitchFamily="18" charset="0"/>
              </a:rPr>
              <a:t>or heat-activated </a:t>
            </a:r>
            <a:r>
              <a:rPr lang="en-US" sz="2800" dirty="0">
                <a:latin typeface="Times New Roman" panose="02020603050405020304" pitchFamily="18" charset="0"/>
                <a:cs typeface="Times New Roman" panose="02020603050405020304" pitchFamily="18" charset="0"/>
              </a:rPr>
              <a:t>gypsum and Portland cement</a:t>
            </a:r>
            <a:r>
              <a:rPr lang="en-US" sz="2800" dirty="0" smtClean="0">
                <a:latin typeface="Times New Roman" panose="02020603050405020304" pitchFamily="18" charset="0"/>
                <a:cs typeface="Times New Roman" panose="02020603050405020304" pitchFamily="18" charset="0"/>
              </a:rPr>
              <a:t>. </a:t>
            </a:r>
          </a:p>
          <a:p>
            <a:pPr marL="355600" indent="-342900">
              <a:lnSpc>
                <a:spcPct val="100000"/>
              </a:lnSpc>
              <a:spcBef>
                <a:spcPts val="700"/>
              </a:spcBef>
              <a:buFont typeface="Arial" panose="020B0604020202020204" pitchFamily="34" charset="0"/>
              <a:buChar char="•"/>
            </a:pPr>
            <a:r>
              <a:rPr lang="en-US" sz="2800" dirty="0">
                <a:solidFill>
                  <a:srgbClr val="6F2F9F"/>
                </a:solidFill>
                <a:latin typeface="Times New Roman" panose="02020603050405020304" pitchFamily="18" charset="0"/>
                <a:cs typeface="Times New Roman" panose="02020603050405020304" pitchFamily="18" charset="0"/>
              </a:rPr>
              <a:t>It is also resistant to </a:t>
            </a:r>
            <a:r>
              <a:rPr lang="en-US" sz="2800" dirty="0" err="1">
                <a:solidFill>
                  <a:srgbClr val="6F2F9F"/>
                </a:solidFill>
                <a:latin typeface="Times New Roman" panose="02020603050405020304" pitchFamily="18" charset="0"/>
                <a:cs typeface="Times New Roman" panose="02020603050405020304" pitchFamily="18" charset="0"/>
              </a:rPr>
              <a:t>Sulphate</a:t>
            </a:r>
            <a:r>
              <a:rPr lang="en-US" sz="2800" spc="-35" dirty="0">
                <a:solidFill>
                  <a:srgbClr val="6F2F9F"/>
                </a:solidFill>
                <a:latin typeface="Times New Roman" panose="02020603050405020304" pitchFamily="18" charset="0"/>
                <a:cs typeface="Times New Roman" panose="02020603050405020304" pitchFamily="18" charset="0"/>
              </a:rPr>
              <a:t> </a:t>
            </a:r>
            <a:r>
              <a:rPr lang="en-US" sz="2800" dirty="0">
                <a:solidFill>
                  <a:srgbClr val="6F2F9F"/>
                </a:solidFill>
                <a:latin typeface="Times New Roman" panose="02020603050405020304" pitchFamily="18" charset="0"/>
                <a:cs typeface="Times New Roman" panose="02020603050405020304" pitchFamily="18" charset="0"/>
              </a:rPr>
              <a:t>attack.</a:t>
            </a:r>
            <a:endParaRPr lang="en-US" sz="2800" dirty="0">
              <a:latin typeface="Times New Roman" panose="02020603050405020304" pitchFamily="18" charset="0"/>
              <a:cs typeface="Times New Roman" panose="02020603050405020304" pitchFamily="18" charset="0"/>
            </a:endParaRPr>
          </a:p>
          <a:p>
            <a:pPr marL="12700">
              <a:lnSpc>
                <a:spcPct val="100000"/>
              </a:lnSpc>
              <a:spcBef>
                <a:spcPts val="600"/>
              </a:spcBef>
            </a:pPr>
            <a:r>
              <a:rPr lang="en-US" sz="2800" spc="-5" dirty="0" smtClean="0">
                <a:solidFill>
                  <a:srgbClr val="6F2F9F"/>
                </a:solidFill>
                <a:latin typeface="Times New Roman" panose="02020603050405020304" pitchFamily="18" charset="0"/>
                <a:cs typeface="Times New Roman" panose="02020603050405020304" pitchFamily="18" charset="0"/>
              </a:rPr>
              <a:t>    Used </a:t>
            </a:r>
            <a:r>
              <a:rPr lang="en-US" sz="2800" dirty="0">
                <a:solidFill>
                  <a:srgbClr val="6F2F9F"/>
                </a:solidFill>
                <a:latin typeface="Times New Roman" panose="02020603050405020304" pitchFamily="18" charset="0"/>
                <a:cs typeface="Times New Roman" panose="02020603050405020304" pitchFamily="18" charset="0"/>
              </a:rPr>
              <a:t>in </a:t>
            </a:r>
            <a:r>
              <a:rPr lang="en-US" sz="2800" spc="-5" dirty="0">
                <a:solidFill>
                  <a:srgbClr val="6F2F9F"/>
                </a:solidFill>
                <a:latin typeface="Times New Roman" panose="02020603050405020304" pitchFamily="18" charset="0"/>
                <a:cs typeface="Times New Roman" panose="02020603050405020304" pitchFamily="18" charset="0"/>
              </a:rPr>
              <a:t>a) </a:t>
            </a:r>
            <a:r>
              <a:rPr lang="en-US" sz="2800" dirty="0">
                <a:solidFill>
                  <a:srgbClr val="6F2F9F"/>
                </a:solidFill>
                <a:latin typeface="Times New Roman" panose="02020603050405020304" pitchFamily="18" charset="0"/>
                <a:cs typeface="Times New Roman" panose="02020603050405020304" pitchFamily="18" charset="0"/>
              </a:rPr>
              <a:t>Marine </a:t>
            </a:r>
            <a:r>
              <a:rPr lang="en-US" sz="2800" spc="-5" dirty="0">
                <a:solidFill>
                  <a:srgbClr val="6F2F9F"/>
                </a:solidFill>
                <a:latin typeface="Times New Roman" panose="02020603050405020304" pitchFamily="18" charset="0"/>
                <a:cs typeface="Times New Roman" panose="02020603050405020304" pitchFamily="18" charset="0"/>
              </a:rPr>
              <a:t>Structures, </a:t>
            </a:r>
            <a:r>
              <a:rPr lang="en-US" sz="2800" dirty="0">
                <a:solidFill>
                  <a:srgbClr val="6F2F9F"/>
                </a:solidFill>
                <a:latin typeface="Times New Roman" panose="02020603050405020304" pitchFamily="18" charset="0"/>
                <a:cs typeface="Times New Roman" panose="02020603050405020304" pitchFamily="18" charset="0"/>
              </a:rPr>
              <a:t>b) </a:t>
            </a:r>
            <a:r>
              <a:rPr lang="en-US" sz="2800" spc="-5" dirty="0">
                <a:solidFill>
                  <a:srgbClr val="6F2F9F"/>
                </a:solidFill>
                <a:latin typeface="Times New Roman" panose="02020603050405020304" pitchFamily="18" charset="0"/>
                <a:cs typeface="Times New Roman" panose="02020603050405020304" pitchFamily="18" charset="0"/>
              </a:rPr>
              <a:t>Mass </a:t>
            </a:r>
            <a:r>
              <a:rPr lang="en-US" sz="2800" dirty="0">
                <a:solidFill>
                  <a:srgbClr val="6F2F9F"/>
                </a:solidFill>
                <a:latin typeface="Times New Roman" panose="02020603050405020304" pitchFamily="18" charset="0"/>
                <a:cs typeface="Times New Roman" panose="02020603050405020304" pitchFamily="18" charset="0"/>
              </a:rPr>
              <a:t>concrete</a:t>
            </a:r>
            <a:r>
              <a:rPr lang="en-US" sz="2800" spc="10" dirty="0">
                <a:solidFill>
                  <a:srgbClr val="6F2F9F"/>
                </a:solidFill>
                <a:latin typeface="Times New Roman" panose="02020603050405020304" pitchFamily="18" charset="0"/>
                <a:cs typeface="Times New Roman" panose="02020603050405020304" pitchFamily="18" charset="0"/>
              </a:rPr>
              <a:t> </a:t>
            </a:r>
            <a:r>
              <a:rPr lang="en-US" sz="2800" spc="-5" dirty="0">
                <a:solidFill>
                  <a:srgbClr val="6F2F9F"/>
                </a:solidFill>
                <a:latin typeface="Times New Roman" panose="02020603050405020304" pitchFamily="18" charset="0"/>
                <a:cs typeface="Times New Roman" panose="02020603050405020304" pitchFamily="18" charset="0"/>
              </a:rPr>
              <a:t>works</a:t>
            </a:r>
            <a:endParaRPr lang="en-US" sz="2800" dirty="0">
              <a:latin typeface="Times New Roman" panose="02020603050405020304" pitchFamily="18" charset="0"/>
              <a:cs typeface="Times New Roman" panose="02020603050405020304" pitchFamily="18" charset="0"/>
            </a:endParaRPr>
          </a:p>
          <a:p>
            <a:pPr marL="355600" marR="5080" indent="-342900" algn="just">
              <a:lnSpc>
                <a:spcPct val="120500"/>
              </a:lnSpc>
              <a:spcBef>
                <a:spcPts val="100"/>
              </a:spcBef>
              <a:buFont typeface="Arial" panose="020B0604020202020204" pitchFamily="34" charset="0"/>
              <a:buChar char="•"/>
              <a:tabLst>
                <a:tab pos="354965" algn="l"/>
                <a:tab pos="355600" algn="l"/>
              </a:tabLst>
            </a:pPr>
            <a:endParaRPr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06320" y="641350"/>
            <a:ext cx="4441825" cy="574040"/>
          </a:xfrm>
          <a:prstGeom prst="rect">
            <a:avLst/>
          </a:prstGeom>
        </p:spPr>
        <p:txBody>
          <a:bodyPr vert="horz" wrap="square" lIns="0" tIns="12700" rIns="0" bIns="0" rtlCol="0">
            <a:spAutoFit/>
          </a:bodyPr>
          <a:lstStyle/>
          <a:p>
            <a:pPr marL="12700">
              <a:lnSpc>
                <a:spcPct val="100000"/>
              </a:lnSpc>
              <a:spcBef>
                <a:spcPts val="100"/>
              </a:spcBef>
            </a:pPr>
            <a:r>
              <a:rPr dirty="0"/>
              <a:t>(12) </a:t>
            </a:r>
            <a:r>
              <a:rPr u="heavy" spc="-5" dirty="0">
                <a:uFill>
                  <a:solidFill>
                    <a:srgbClr val="000000"/>
                  </a:solidFill>
                </a:uFill>
              </a:rPr>
              <a:t>Masonry</a:t>
            </a:r>
            <a:r>
              <a:rPr u="heavy" spc="-90" dirty="0">
                <a:uFill>
                  <a:solidFill>
                    <a:srgbClr val="000000"/>
                  </a:solidFill>
                </a:uFill>
              </a:rPr>
              <a:t> </a:t>
            </a:r>
            <a:r>
              <a:rPr u="heavy" spc="-5" dirty="0">
                <a:uFill>
                  <a:solidFill>
                    <a:srgbClr val="000000"/>
                  </a:solidFill>
                </a:uFill>
              </a:rPr>
              <a:t>Cement:</a:t>
            </a:r>
          </a:p>
        </p:txBody>
      </p:sp>
      <p:sp>
        <p:nvSpPr>
          <p:cNvPr id="3" name="object 3"/>
          <p:cNvSpPr txBox="1"/>
          <p:nvPr/>
        </p:nvSpPr>
        <p:spPr>
          <a:xfrm>
            <a:off x="764540" y="1912620"/>
            <a:ext cx="8303260" cy="2475037"/>
          </a:xfrm>
          <a:prstGeom prst="rect">
            <a:avLst/>
          </a:prstGeom>
        </p:spPr>
        <p:txBody>
          <a:bodyPr vert="horz" wrap="square" lIns="0" tIns="114300" rIns="0" bIns="0" rtlCol="0">
            <a:spAutoFit/>
          </a:bodyPr>
          <a:lstStyle/>
          <a:p>
            <a:pPr marL="355600" indent="-342900" algn="just">
              <a:lnSpc>
                <a:spcPct val="100000"/>
              </a:lnSpc>
              <a:spcBef>
                <a:spcPts val="900"/>
              </a:spcBef>
              <a:buChar char="•"/>
              <a:tabLst>
                <a:tab pos="354965" algn="l"/>
                <a:tab pos="355600" algn="l"/>
              </a:tabLst>
            </a:pPr>
            <a:r>
              <a:rPr sz="2800" spc="-5" dirty="0">
                <a:solidFill>
                  <a:srgbClr val="6F2F9F"/>
                </a:solidFill>
                <a:latin typeface="Times New Roman"/>
                <a:cs typeface="Times New Roman"/>
              </a:rPr>
              <a:t>Unlike </a:t>
            </a:r>
            <a:r>
              <a:rPr sz="2800" dirty="0">
                <a:solidFill>
                  <a:srgbClr val="6F2F9F"/>
                </a:solidFill>
                <a:latin typeface="Times New Roman"/>
                <a:cs typeface="Times New Roman"/>
              </a:rPr>
              <a:t>ordinary </a:t>
            </a:r>
            <a:r>
              <a:rPr sz="2800" spc="-5" dirty="0">
                <a:solidFill>
                  <a:srgbClr val="6F2F9F"/>
                </a:solidFill>
                <a:latin typeface="Times New Roman"/>
                <a:cs typeface="Times New Roman"/>
              </a:rPr>
              <a:t>cement, it is more</a:t>
            </a:r>
            <a:r>
              <a:rPr sz="2800" spc="-10" dirty="0">
                <a:solidFill>
                  <a:srgbClr val="6F2F9F"/>
                </a:solidFill>
                <a:latin typeface="Times New Roman"/>
                <a:cs typeface="Times New Roman"/>
              </a:rPr>
              <a:t> </a:t>
            </a:r>
            <a:r>
              <a:rPr sz="2800" spc="-5" dirty="0">
                <a:solidFill>
                  <a:srgbClr val="6F2F9F"/>
                </a:solidFill>
                <a:latin typeface="Times New Roman"/>
                <a:cs typeface="Times New Roman"/>
              </a:rPr>
              <a:t>plastic.</a:t>
            </a:r>
            <a:endParaRPr sz="2800" dirty="0">
              <a:latin typeface="Times New Roman"/>
              <a:cs typeface="Times New Roman"/>
            </a:endParaRPr>
          </a:p>
          <a:p>
            <a:pPr marL="355600" marR="220979" indent="-342900" algn="just">
              <a:lnSpc>
                <a:spcPct val="99900"/>
              </a:lnSpc>
              <a:spcBef>
                <a:spcPts val="800"/>
              </a:spcBef>
              <a:buChar char="•"/>
              <a:tabLst>
                <a:tab pos="354965" algn="l"/>
                <a:tab pos="355600" algn="l"/>
              </a:tabLst>
            </a:pPr>
            <a:r>
              <a:rPr sz="2800" dirty="0">
                <a:solidFill>
                  <a:srgbClr val="6F2F9F"/>
                </a:solidFill>
                <a:latin typeface="Times New Roman"/>
                <a:cs typeface="Times New Roman"/>
              </a:rPr>
              <a:t>Made by </a:t>
            </a:r>
            <a:r>
              <a:rPr sz="2800" spc="-5" dirty="0">
                <a:solidFill>
                  <a:srgbClr val="6F2F9F"/>
                </a:solidFill>
                <a:latin typeface="Times New Roman"/>
                <a:cs typeface="Times New Roman"/>
              </a:rPr>
              <a:t>mixing </a:t>
            </a:r>
            <a:r>
              <a:rPr sz="2800" dirty="0">
                <a:solidFill>
                  <a:srgbClr val="6F2F9F"/>
                </a:solidFill>
                <a:latin typeface="Times New Roman"/>
                <a:cs typeface="Times New Roman"/>
              </a:rPr>
              <a:t>hydrated </a:t>
            </a:r>
            <a:r>
              <a:rPr sz="2800" spc="-10" dirty="0">
                <a:solidFill>
                  <a:srgbClr val="6F2F9F"/>
                </a:solidFill>
                <a:latin typeface="Times New Roman"/>
                <a:cs typeface="Times New Roman"/>
              </a:rPr>
              <a:t>lime, </a:t>
            </a:r>
            <a:r>
              <a:rPr sz="2800" dirty="0">
                <a:solidFill>
                  <a:srgbClr val="6F2F9F"/>
                </a:solidFill>
                <a:latin typeface="Times New Roman"/>
                <a:cs typeface="Times New Roman"/>
              </a:rPr>
              <a:t>crushed  </a:t>
            </a:r>
            <a:r>
              <a:rPr sz="2800" spc="-5" dirty="0">
                <a:solidFill>
                  <a:srgbClr val="6F2F9F"/>
                </a:solidFill>
                <a:latin typeface="Times New Roman"/>
                <a:cs typeface="Times New Roman"/>
              </a:rPr>
              <a:t>stone, </a:t>
            </a:r>
            <a:r>
              <a:rPr lang="en-US" sz="2800" spc="-5" dirty="0" smtClean="0">
                <a:solidFill>
                  <a:srgbClr val="6F2F9F"/>
                </a:solidFill>
                <a:latin typeface="Times New Roman"/>
                <a:cs typeface="Times New Roman"/>
              </a:rPr>
              <a:t>and </a:t>
            </a:r>
            <a:r>
              <a:rPr sz="2800" dirty="0" smtClean="0">
                <a:solidFill>
                  <a:srgbClr val="6F2F9F"/>
                </a:solidFill>
                <a:latin typeface="Times New Roman"/>
                <a:cs typeface="Times New Roman"/>
              </a:rPr>
              <a:t>granulated </a:t>
            </a:r>
            <a:r>
              <a:rPr sz="2800" dirty="0">
                <a:solidFill>
                  <a:srgbClr val="6F2F9F"/>
                </a:solidFill>
                <a:latin typeface="Times New Roman"/>
                <a:cs typeface="Times New Roman"/>
              </a:rPr>
              <a:t>slag </a:t>
            </a:r>
            <a:r>
              <a:rPr sz="2800" dirty="0" smtClean="0">
                <a:solidFill>
                  <a:srgbClr val="6F2F9F"/>
                </a:solidFill>
                <a:latin typeface="Times New Roman"/>
                <a:cs typeface="Times New Roman"/>
              </a:rPr>
              <a:t>are </a:t>
            </a:r>
            <a:r>
              <a:rPr sz="2800" spc="-5" dirty="0">
                <a:solidFill>
                  <a:srgbClr val="6F2F9F"/>
                </a:solidFill>
                <a:latin typeface="Times New Roman"/>
                <a:cs typeface="Times New Roman"/>
              </a:rPr>
              <a:t>mixed with</a:t>
            </a:r>
            <a:r>
              <a:rPr sz="2800" spc="10" dirty="0">
                <a:solidFill>
                  <a:srgbClr val="6F2F9F"/>
                </a:solidFill>
                <a:latin typeface="Times New Roman"/>
                <a:cs typeface="Times New Roman"/>
              </a:rPr>
              <a:t> </a:t>
            </a:r>
            <a:r>
              <a:rPr sz="2800" spc="-5" dirty="0">
                <a:solidFill>
                  <a:srgbClr val="6F2F9F"/>
                </a:solidFill>
                <a:latin typeface="Times New Roman"/>
                <a:cs typeface="Times New Roman"/>
              </a:rPr>
              <a:t>it.</a:t>
            </a:r>
            <a:endParaRPr sz="2800" dirty="0">
              <a:latin typeface="Times New Roman"/>
              <a:cs typeface="Times New Roman"/>
            </a:endParaRPr>
          </a:p>
          <a:p>
            <a:pPr marL="355600" marR="498475" indent="-342900" algn="just">
              <a:lnSpc>
                <a:spcPct val="100000"/>
              </a:lnSpc>
              <a:spcBef>
                <a:spcPts val="800"/>
              </a:spcBef>
              <a:buChar char="•"/>
              <a:tabLst>
                <a:tab pos="354965" algn="l"/>
                <a:tab pos="355600" algn="l"/>
              </a:tabLst>
            </a:pPr>
            <a:r>
              <a:rPr sz="2800" spc="-5" dirty="0">
                <a:solidFill>
                  <a:srgbClr val="6F2F9F"/>
                </a:solidFill>
                <a:latin typeface="Times New Roman"/>
                <a:cs typeface="Times New Roman"/>
              </a:rPr>
              <a:t>Addition </a:t>
            </a:r>
            <a:r>
              <a:rPr sz="2800" dirty="0">
                <a:solidFill>
                  <a:srgbClr val="6F2F9F"/>
                </a:solidFill>
                <a:latin typeface="Times New Roman"/>
                <a:cs typeface="Times New Roman"/>
              </a:rPr>
              <a:t>of above </a:t>
            </a:r>
            <a:r>
              <a:rPr sz="2800" spc="-5" dirty="0">
                <a:solidFill>
                  <a:srgbClr val="6F2F9F"/>
                </a:solidFill>
                <a:latin typeface="Times New Roman"/>
                <a:cs typeface="Times New Roman"/>
              </a:rPr>
              <a:t>mentioned materials  </a:t>
            </a:r>
            <a:r>
              <a:rPr sz="2800" dirty="0">
                <a:solidFill>
                  <a:srgbClr val="6F2F9F"/>
                </a:solidFill>
                <a:latin typeface="Times New Roman"/>
                <a:cs typeface="Times New Roman"/>
              </a:rPr>
              <a:t>reduces </a:t>
            </a:r>
            <a:r>
              <a:rPr sz="2800" spc="-5" dirty="0">
                <a:solidFill>
                  <a:srgbClr val="6F2F9F"/>
                </a:solidFill>
                <a:latin typeface="Times New Roman"/>
                <a:cs typeface="Times New Roman"/>
              </a:rPr>
              <a:t>the </a:t>
            </a:r>
            <a:r>
              <a:rPr sz="2800" dirty="0">
                <a:solidFill>
                  <a:srgbClr val="6F2F9F"/>
                </a:solidFill>
                <a:latin typeface="Times New Roman"/>
                <a:cs typeface="Times New Roman"/>
              </a:rPr>
              <a:t>strength of</a:t>
            </a:r>
            <a:r>
              <a:rPr sz="2800" spc="-10" dirty="0">
                <a:solidFill>
                  <a:srgbClr val="6F2F9F"/>
                </a:solidFill>
                <a:latin typeface="Times New Roman"/>
                <a:cs typeface="Times New Roman"/>
              </a:rPr>
              <a:t> </a:t>
            </a:r>
            <a:r>
              <a:rPr sz="2800" spc="5" dirty="0">
                <a:solidFill>
                  <a:srgbClr val="6F2F9F"/>
                </a:solidFill>
                <a:latin typeface="Times New Roman"/>
                <a:cs typeface="Times New Roman"/>
              </a:rPr>
              <a:t>cement</a:t>
            </a:r>
            <a:r>
              <a:rPr sz="2800" spc="5" dirty="0">
                <a:latin typeface="Times New Roman"/>
                <a:cs typeface="Times New Roman"/>
              </a:rPr>
              <a:t>.</a:t>
            </a:r>
            <a:endParaRPr sz="2800" dirty="0">
              <a:latin typeface="Times New Roman"/>
              <a:cs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50439" y="392429"/>
            <a:ext cx="4697730" cy="574040"/>
          </a:xfrm>
          <a:prstGeom prst="rect">
            <a:avLst/>
          </a:prstGeom>
        </p:spPr>
        <p:txBody>
          <a:bodyPr vert="horz" wrap="square" lIns="0" tIns="12700" rIns="0" bIns="0" rtlCol="0">
            <a:spAutoFit/>
          </a:bodyPr>
          <a:lstStyle/>
          <a:p>
            <a:pPr marL="12700">
              <a:lnSpc>
                <a:spcPct val="100000"/>
              </a:lnSpc>
              <a:spcBef>
                <a:spcPts val="100"/>
              </a:spcBef>
            </a:pPr>
            <a:r>
              <a:rPr dirty="0"/>
              <a:t>(13) </a:t>
            </a:r>
            <a:r>
              <a:rPr u="heavy" spc="-5" dirty="0">
                <a:uFill>
                  <a:solidFill>
                    <a:srgbClr val="000000"/>
                  </a:solidFill>
                </a:uFill>
              </a:rPr>
              <a:t>Expansive</a:t>
            </a:r>
            <a:r>
              <a:rPr u="heavy" spc="-50" dirty="0">
                <a:uFill>
                  <a:solidFill>
                    <a:srgbClr val="000000"/>
                  </a:solidFill>
                </a:uFill>
              </a:rPr>
              <a:t> </a:t>
            </a:r>
            <a:r>
              <a:rPr u="heavy" spc="-5" dirty="0">
                <a:uFill>
                  <a:solidFill>
                    <a:srgbClr val="000000"/>
                  </a:solidFill>
                </a:uFill>
              </a:rPr>
              <a:t>Cement:</a:t>
            </a:r>
          </a:p>
        </p:txBody>
      </p:sp>
      <p:sp>
        <p:nvSpPr>
          <p:cNvPr id="3" name="object 3"/>
          <p:cNvSpPr txBox="1"/>
          <p:nvPr/>
        </p:nvSpPr>
        <p:spPr>
          <a:xfrm>
            <a:off x="301941" y="1524000"/>
            <a:ext cx="8594725" cy="4095993"/>
          </a:xfrm>
          <a:prstGeom prst="rect">
            <a:avLst/>
          </a:prstGeom>
        </p:spPr>
        <p:txBody>
          <a:bodyPr vert="horz" wrap="square" lIns="0" tIns="12700" rIns="0" bIns="0" rtlCol="0">
            <a:spAutoFit/>
          </a:bodyPr>
          <a:lstStyle/>
          <a:p>
            <a:pPr marL="355600" marR="150495" indent="-342900" algn="just">
              <a:lnSpc>
                <a:spcPct val="100000"/>
              </a:lnSpc>
              <a:spcBef>
                <a:spcPts val="100"/>
              </a:spcBef>
              <a:buChar char="•"/>
              <a:tabLst>
                <a:tab pos="354965" algn="l"/>
                <a:tab pos="355600" algn="l"/>
              </a:tabLst>
            </a:pPr>
            <a:r>
              <a:rPr sz="2800" dirty="0">
                <a:solidFill>
                  <a:srgbClr val="6F2F9F"/>
                </a:solidFill>
                <a:latin typeface="Times New Roman"/>
                <a:cs typeface="Times New Roman"/>
              </a:rPr>
              <a:t>The </a:t>
            </a:r>
            <a:r>
              <a:rPr sz="2800" spc="-10" dirty="0">
                <a:solidFill>
                  <a:srgbClr val="6F2F9F"/>
                </a:solidFill>
                <a:latin typeface="Times New Roman"/>
                <a:cs typeface="Times New Roman"/>
              </a:rPr>
              <a:t>main </a:t>
            </a:r>
            <a:r>
              <a:rPr sz="2800" spc="-5" dirty="0">
                <a:solidFill>
                  <a:srgbClr val="6F2F9F"/>
                </a:solidFill>
                <a:latin typeface="Times New Roman"/>
                <a:cs typeface="Times New Roman"/>
              </a:rPr>
              <a:t>difference in this </a:t>
            </a:r>
            <a:r>
              <a:rPr sz="2800" dirty="0">
                <a:solidFill>
                  <a:srgbClr val="6F2F9F"/>
                </a:solidFill>
                <a:latin typeface="Times New Roman"/>
                <a:cs typeface="Times New Roman"/>
              </a:rPr>
              <a:t>cement </a:t>
            </a:r>
            <a:r>
              <a:rPr sz="2800" spc="-5" dirty="0">
                <a:solidFill>
                  <a:srgbClr val="6F2F9F"/>
                </a:solidFill>
                <a:latin typeface="Times New Roman"/>
                <a:cs typeface="Times New Roman"/>
              </a:rPr>
              <a:t>is the increase  in volume that </a:t>
            </a:r>
            <a:r>
              <a:rPr sz="2800" dirty="0">
                <a:solidFill>
                  <a:srgbClr val="6F2F9F"/>
                </a:solidFill>
                <a:latin typeface="Times New Roman"/>
                <a:cs typeface="Times New Roman"/>
              </a:rPr>
              <a:t>occurs when </a:t>
            </a:r>
            <a:r>
              <a:rPr sz="2800" spc="-5" dirty="0">
                <a:solidFill>
                  <a:srgbClr val="6F2F9F"/>
                </a:solidFill>
                <a:latin typeface="Times New Roman"/>
                <a:cs typeface="Times New Roman"/>
              </a:rPr>
              <a:t>it settles.</a:t>
            </a:r>
            <a:endParaRPr sz="2800" dirty="0">
              <a:latin typeface="Times New Roman"/>
              <a:cs typeface="Times New Roman"/>
            </a:endParaRPr>
          </a:p>
          <a:p>
            <a:pPr marL="355600" marR="46990" indent="-342900" algn="just">
              <a:lnSpc>
                <a:spcPct val="100000"/>
              </a:lnSpc>
              <a:spcBef>
                <a:spcPts val="790"/>
              </a:spcBef>
              <a:buChar char="•"/>
              <a:tabLst>
                <a:tab pos="354965" algn="l"/>
                <a:tab pos="355600" algn="l"/>
              </a:tabLst>
            </a:pPr>
            <a:r>
              <a:rPr sz="2800" dirty="0">
                <a:solidFill>
                  <a:srgbClr val="6F2F9F"/>
                </a:solidFill>
                <a:latin typeface="Times New Roman"/>
                <a:cs typeface="Times New Roman"/>
              </a:rPr>
              <a:t>Used </a:t>
            </a:r>
            <a:r>
              <a:rPr sz="2800" spc="-5" dirty="0">
                <a:solidFill>
                  <a:srgbClr val="6F2F9F"/>
                </a:solidFill>
                <a:latin typeface="Times New Roman"/>
                <a:cs typeface="Times New Roman"/>
              </a:rPr>
              <a:t>to neutralize </a:t>
            </a:r>
            <a:r>
              <a:rPr sz="2800" dirty="0">
                <a:solidFill>
                  <a:srgbClr val="6F2F9F"/>
                </a:solidFill>
                <a:latin typeface="Times New Roman"/>
                <a:cs typeface="Times New Roman"/>
              </a:rPr>
              <a:t>shrinkage of concrete </a:t>
            </a:r>
            <a:r>
              <a:rPr sz="2800" spc="-5" dirty="0">
                <a:solidFill>
                  <a:srgbClr val="6F2F9F"/>
                </a:solidFill>
                <a:latin typeface="Times New Roman"/>
                <a:cs typeface="Times New Roman"/>
              </a:rPr>
              <a:t>made  from </a:t>
            </a:r>
            <a:r>
              <a:rPr sz="2800" dirty="0">
                <a:solidFill>
                  <a:srgbClr val="6F2F9F"/>
                </a:solidFill>
                <a:latin typeface="Times New Roman"/>
                <a:cs typeface="Times New Roman"/>
              </a:rPr>
              <a:t>ordinary </a:t>
            </a:r>
            <a:r>
              <a:rPr sz="2800" spc="-5" dirty="0">
                <a:solidFill>
                  <a:srgbClr val="6F2F9F"/>
                </a:solidFill>
                <a:latin typeface="Times New Roman"/>
                <a:cs typeface="Times New Roman"/>
              </a:rPr>
              <a:t>cement </a:t>
            </a:r>
            <a:r>
              <a:rPr sz="2800" dirty="0">
                <a:solidFill>
                  <a:srgbClr val="6F2F9F"/>
                </a:solidFill>
                <a:latin typeface="Times New Roman"/>
                <a:cs typeface="Times New Roman"/>
              </a:rPr>
              <a:t>so </a:t>
            </a:r>
            <a:r>
              <a:rPr sz="2800" spc="-5" dirty="0">
                <a:solidFill>
                  <a:srgbClr val="6F2F9F"/>
                </a:solidFill>
                <a:latin typeface="Times New Roman"/>
                <a:cs typeface="Times New Roman"/>
              </a:rPr>
              <a:t>as to eliminate cracks. </a:t>
            </a:r>
            <a:r>
              <a:rPr sz="2800" dirty="0">
                <a:solidFill>
                  <a:srgbClr val="6F2F9F"/>
                </a:solidFill>
                <a:latin typeface="Times New Roman"/>
                <a:cs typeface="Times New Roman"/>
              </a:rPr>
              <a:t>A  </a:t>
            </a:r>
            <a:r>
              <a:rPr sz="2800" spc="-5" dirty="0">
                <a:solidFill>
                  <a:srgbClr val="6F2F9F"/>
                </a:solidFill>
                <a:latin typeface="Times New Roman"/>
                <a:cs typeface="Times New Roman"/>
              </a:rPr>
              <a:t>small </a:t>
            </a:r>
            <a:r>
              <a:rPr sz="2800" dirty="0">
                <a:solidFill>
                  <a:srgbClr val="6F2F9F"/>
                </a:solidFill>
                <a:latin typeface="Times New Roman"/>
                <a:cs typeface="Times New Roman"/>
              </a:rPr>
              <a:t>percentage of </a:t>
            </a:r>
            <a:r>
              <a:rPr sz="2800" spc="-5" dirty="0">
                <a:solidFill>
                  <a:srgbClr val="6F2F9F"/>
                </a:solidFill>
                <a:latin typeface="Times New Roman"/>
                <a:cs typeface="Times New Roman"/>
              </a:rPr>
              <a:t>this cement with </a:t>
            </a:r>
            <a:r>
              <a:rPr sz="2800" dirty="0">
                <a:solidFill>
                  <a:srgbClr val="6F2F9F"/>
                </a:solidFill>
                <a:latin typeface="Times New Roman"/>
                <a:cs typeface="Times New Roman"/>
              </a:rPr>
              <a:t>concrete </a:t>
            </a:r>
            <a:r>
              <a:rPr sz="2800" spc="-5" dirty="0">
                <a:solidFill>
                  <a:srgbClr val="6F2F9F"/>
                </a:solidFill>
                <a:latin typeface="Times New Roman"/>
                <a:cs typeface="Times New Roman"/>
              </a:rPr>
              <a:t>will  </a:t>
            </a:r>
            <a:r>
              <a:rPr sz="2800" dirty="0">
                <a:solidFill>
                  <a:srgbClr val="6F2F9F"/>
                </a:solidFill>
                <a:latin typeface="Times New Roman"/>
                <a:cs typeface="Times New Roman"/>
              </a:rPr>
              <a:t>not let </a:t>
            </a:r>
            <a:r>
              <a:rPr sz="2800" spc="-5" dirty="0">
                <a:solidFill>
                  <a:srgbClr val="6F2F9F"/>
                </a:solidFill>
                <a:latin typeface="Times New Roman"/>
                <a:cs typeface="Times New Roman"/>
              </a:rPr>
              <a:t>it </a:t>
            </a:r>
            <a:r>
              <a:rPr sz="2800" dirty="0">
                <a:solidFill>
                  <a:srgbClr val="6F2F9F"/>
                </a:solidFill>
                <a:latin typeface="Times New Roman"/>
                <a:cs typeface="Times New Roman"/>
              </a:rPr>
              <a:t>crack. </a:t>
            </a:r>
            <a:r>
              <a:rPr sz="2800" spc="-5" dirty="0">
                <a:solidFill>
                  <a:srgbClr val="6F2F9F"/>
                </a:solidFill>
                <a:latin typeface="Times New Roman"/>
                <a:cs typeface="Times New Roman"/>
              </a:rPr>
              <a:t>It is specially desirable for  </a:t>
            </a:r>
            <a:r>
              <a:rPr sz="2800" dirty="0">
                <a:solidFill>
                  <a:srgbClr val="6F2F9F"/>
                </a:solidFill>
                <a:latin typeface="Times New Roman"/>
                <a:cs typeface="Times New Roman"/>
              </a:rPr>
              <a:t>hydraulic </a:t>
            </a:r>
            <a:r>
              <a:rPr sz="2800" spc="-5" dirty="0">
                <a:solidFill>
                  <a:srgbClr val="6F2F9F"/>
                </a:solidFill>
                <a:latin typeface="Times New Roman"/>
                <a:cs typeface="Times New Roman"/>
              </a:rPr>
              <a:t>structures.</a:t>
            </a:r>
            <a:endParaRPr sz="2800" dirty="0">
              <a:latin typeface="Times New Roman"/>
              <a:cs typeface="Times New Roman"/>
            </a:endParaRPr>
          </a:p>
          <a:p>
            <a:pPr marL="355600" marR="5080" indent="-342900" algn="just">
              <a:lnSpc>
                <a:spcPct val="100000"/>
              </a:lnSpc>
              <a:spcBef>
                <a:spcPts val="790"/>
              </a:spcBef>
              <a:buChar char="•"/>
              <a:tabLst>
                <a:tab pos="355600" algn="l"/>
              </a:tabLst>
            </a:pPr>
            <a:r>
              <a:rPr sz="2800" dirty="0">
                <a:solidFill>
                  <a:srgbClr val="6F2F9F"/>
                </a:solidFill>
                <a:latin typeface="Times New Roman"/>
                <a:cs typeface="Times New Roman"/>
              </a:rPr>
              <a:t>In </a:t>
            </a:r>
            <a:r>
              <a:rPr sz="2800" spc="-5" dirty="0">
                <a:solidFill>
                  <a:srgbClr val="6F2F9F"/>
                </a:solidFill>
                <a:latin typeface="Times New Roman"/>
                <a:cs typeface="Times New Roman"/>
              </a:rPr>
              <a:t>repair </a:t>
            </a:r>
            <a:r>
              <a:rPr sz="2800" dirty="0">
                <a:solidFill>
                  <a:srgbClr val="6F2F9F"/>
                </a:solidFill>
                <a:latin typeface="Times New Roman"/>
                <a:cs typeface="Times New Roman"/>
              </a:rPr>
              <a:t>work, </a:t>
            </a:r>
            <a:r>
              <a:rPr sz="2800" spc="-5" dirty="0">
                <a:solidFill>
                  <a:srgbClr val="6F2F9F"/>
                </a:solidFill>
                <a:latin typeface="Times New Roman"/>
                <a:cs typeface="Times New Roman"/>
              </a:rPr>
              <a:t>it is essential that the </a:t>
            </a:r>
            <a:r>
              <a:rPr sz="2800" dirty="0">
                <a:solidFill>
                  <a:srgbClr val="6F2F9F"/>
                </a:solidFill>
                <a:latin typeface="Times New Roman"/>
                <a:cs typeface="Times New Roman"/>
              </a:rPr>
              <a:t>new concrete  should be </a:t>
            </a:r>
            <a:r>
              <a:rPr sz="2800" spc="-5" dirty="0">
                <a:solidFill>
                  <a:srgbClr val="6F2F9F"/>
                </a:solidFill>
                <a:latin typeface="Times New Roman"/>
                <a:cs typeface="Times New Roman"/>
              </a:rPr>
              <a:t>tight </a:t>
            </a:r>
            <a:r>
              <a:rPr sz="2800" spc="-10" dirty="0">
                <a:solidFill>
                  <a:srgbClr val="6F2F9F"/>
                </a:solidFill>
                <a:latin typeface="Times New Roman"/>
                <a:cs typeface="Times New Roman"/>
              </a:rPr>
              <a:t>fitting </a:t>
            </a:r>
            <a:r>
              <a:rPr sz="2800" spc="-5" dirty="0">
                <a:solidFill>
                  <a:srgbClr val="6F2F9F"/>
                </a:solidFill>
                <a:latin typeface="Times New Roman"/>
                <a:cs typeface="Times New Roman"/>
              </a:rPr>
              <a:t>in the </a:t>
            </a:r>
            <a:r>
              <a:rPr sz="2800" dirty="0">
                <a:solidFill>
                  <a:srgbClr val="6F2F9F"/>
                </a:solidFill>
                <a:latin typeface="Times New Roman"/>
                <a:cs typeface="Times New Roman"/>
              </a:rPr>
              <a:t>old concrete. This </a:t>
            </a:r>
            <a:r>
              <a:rPr sz="2800" spc="-5" dirty="0">
                <a:solidFill>
                  <a:srgbClr val="6F2F9F"/>
                </a:solidFill>
                <a:latin typeface="Times New Roman"/>
                <a:cs typeface="Times New Roman"/>
              </a:rPr>
              <a:t>can  </a:t>
            </a:r>
            <a:r>
              <a:rPr sz="2800" dirty="0">
                <a:solidFill>
                  <a:srgbClr val="6F2F9F"/>
                </a:solidFill>
                <a:latin typeface="Times New Roman"/>
                <a:cs typeface="Times New Roman"/>
              </a:rPr>
              <a:t>be done by using </a:t>
            </a:r>
            <a:r>
              <a:rPr sz="2800" spc="-5" dirty="0">
                <a:solidFill>
                  <a:srgbClr val="6F2F9F"/>
                </a:solidFill>
                <a:latin typeface="Times New Roman"/>
                <a:cs typeface="Times New Roman"/>
              </a:rPr>
              <a:t>this</a:t>
            </a:r>
            <a:r>
              <a:rPr sz="2800" spc="15" dirty="0">
                <a:solidFill>
                  <a:srgbClr val="6F2F9F"/>
                </a:solidFill>
                <a:latin typeface="Times New Roman"/>
                <a:cs typeface="Times New Roman"/>
              </a:rPr>
              <a:t> </a:t>
            </a:r>
            <a:r>
              <a:rPr sz="2800" dirty="0">
                <a:solidFill>
                  <a:srgbClr val="6F2F9F"/>
                </a:solidFill>
                <a:latin typeface="Times New Roman"/>
                <a:cs typeface="Times New Roman"/>
              </a:rPr>
              <a:t>cement</a:t>
            </a:r>
            <a:endParaRPr sz="2800" dirty="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4540" y="920750"/>
            <a:ext cx="7614919" cy="1243930"/>
          </a:xfrm>
          <a:prstGeom prst="rect">
            <a:avLst/>
          </a:prstGeom>
        </p:spPr>
        <p:txBody>
          <a:bodyPr vert="horz" wrap="square" lIns="0" tIns="12700" rIns="0" bIns="0" rtlCol="0">
            <a:spAutoFit/>
          </a:bodyPr>
          <a:lstStyle/>
          <a:p>
            <a:pPr marL="12700" marR="5080">
              <a:lnSpc>
                <a:spcPct val="100000"/>
              </a:lnSpc>
              <a:spcBef>
                <a:spcPts val="100"/>
              </a:spcBef>
            </a:pPr>
            <a:r>
              <a:rPr sz="4000" u="heavy" spc="-5" dirty="0">
                <a:solidFill>
                  <a:srgbClr val="6F2F9F"/>
                </a:solidFill>
                <a:uFill>
                  <a:solidFill>
                    <a:srgbClr val="6F2F9F"/>
                  </a:solidFill>
                </a:uFill>
              </a:rPr>
              <a:t>Chemical Composition </a:t>
            </a:r>
            <a:r>
              <a:rPr sz="4000" u="heavy" dirty="0">
                <a:solidFill>
                  <a:srgbClr val="6F2F9F"/>
                </a:solidFill>
                <a:uFill>
                  <a:solidFill>
                    <a:srgbClr val="6F2F9F"/>
                  </a:solidFill>
                </a:uFill>
              </a:rPr>
              <a:t>of </a:t>
            </a:r>
            <a:r>
              <a:rPr sz="4000" dirty="0">
                <a:solidFill>
                  <a:srgbClr val="6F2F9F"/>
                </a:solidFill>
              </a:rPr>
              <a:t> </a:t>
            </a:r>
            <a:r>
              <a:rPr sz="4000" u="heavy" spc="-5" dirty="0">
                <a:solidFill>
                  <a:srgbClr val="6F2F9F"/>
                </a:solidFill>
                <a:uFill>
                  <a:solidFill>
                    <a:srgbClr val="6F2F9F"/>
                  </a:solidFill>
                </a:uFill>
              </a:rPr>
              <a:t>cement</a:t>
            </a:r>
            <a:r>
              <a:rPr sz="4000" u="heavy" spc="-10" dirty="0">
                <a:solidFill>
                  <a:srgbClr val="6F2F9F"/>
                </a:solidFill>
                <a:uFill>
                  <a:solidFill>
                    <a:srgbClr val="6F2F9F"/>
                  </a:solidFill>
                </a:uFill>
              </a:rPr>
              <a:t> </a:t>
            </a:r>
            <a:r>
              <a:rPr sz="4000" u="heavy" spc="10" dirty="0">
                <a:solidFill>
                  <a:srgbClr val="6F2F9F"/>
                </a:solidFill>
                <a:uFill>
                  <a:solidFill>
                    <a:srgbClr val="6F2F9F"/>
                  </a:solidFill>
                </a:uFill>
              </a:rPr>
              <a:t>is</a:t>
            </a:r>
            <a:r>
              <a:rPr sz="4000" b="0" u="heavy" spc="10" dirty="0">
                <a:solidFill>
                  <a:srgbClr val="6F2F9F"/>
                </a:solidFill>
                <a:uFill>
                  <a:solidFill>
                    <a:srgbClr val="6F2F9F"/>
                  </a:solidFill>
                </a:uFill>
              </a:rPr>
              <a:t>:</a:t>
            </a:r>
            <a:endParaRPr sz="4000" dirty="0"/>
          </a:p>
        </p:txBody>
      </p:sp>
      <p:graphicFrame>
        <p:nvGraphicFramePr>
          <p:cNvPr id="3" name="object 3"/>
          <p:cNvGraphicFramePr>
            <a:graphicFrameLocks noGrp="1"/>
          </p:cNvGraphicFramePr>
          <p:nvPr>
            <p:extLst>
              <p:ext uri="{D42A27DB-BD31-4B8C-83A1-F6EECF244321}">
                <p14:modId xmlns:p14="http://schemas.microsoft.com/office/powerpoint/2010/main" val="772419214"/>
              </p:ext>
            </p:extLst>
          </p:nvPr>
        </p:nvGraphicFramePr>
        <p:xfrm>
          <a:off x="745490" y="2335415"/>
          <a:ext cx="6020435" cy="3299795"/>
        </p:xfrm>
        <a:graphic>
          <a:graphicData uri="http://schemas.openxmlformats.org/drawingml/2006/table">
            <a:tbl>
              <a:tblPr firstRow="1" bandRow="1">
                <a:tableStyleId>{2D5ABB26-0587-4C30-8999-92F81FD0307C}</a:tableStyleId>
              </a:tblPr>
              <a:tblGrid>
                <a:gridCol w="3018155"/>
                <a:gridCol w="3002280"/>
              </a:tblGrid>
              <a:tr h="644058">
                <a:tc>
                  <a:txBody>
                    <a:bodyPr/>
                    <a:lstStyle/>
                    <a:p>
                      <a:pPr marL="31750" algn="ctr">
                        <a:lnSpc>
                          <a:spcPts val="4800"/>
                        </a:lnSpc>
                      </a:pPr>
                      <a:r>
                        <a:rPr sz="4000" spc="-5" dirty="0">
                          <a:solidFill>
                            <a:srgbClr val="6F2F9F"/>
                          </a:solidFill>
                          <a:latin typeface="Times New Roman"/>
                          <a:cs typeface="Times New Roman"/>
                        </a:rPr>
                        <a:t>Lime</a:t>
                      </a:r>
                      <a:endParaRPr sz="4000" dirty="0">
                        <a:latin typeface="Times New Roman"/>
                        <a:cs typeface="Times New Roman"/>
                      </a:endParaRPr>
                    </a:p>
                  </a:txBody>
                  <a:tcPr marL="0" marR="0" marT="0" marB="0"/>
                </a:tc>
                <a:tc>
                  <a:txBody>
                    <a:bodyPr/>
                    <a:lstStyle/>
                    <a:p>
                      <a:pPr marL="671195" algn="ctr">
                        <a:lnSpc>
                          <a:spcPts val="4800"/>
                        </a:lnSpc>
                      </a:pPr>
                      <a:r>
                        <a:rPr sz="4000" dirty="0">
                          <a:solidFill>
                            <a:srgbClr val="6F2F9F"/>
                          </a:solidFill>
                          <a:latin typeface="Times New Roman"/>
                          <a:cs typeface="Times New Roman"/>
                        </a:rPr>
                        <a:t>63%</a:t>
                      </a:r>
                      <a:endParaRPr sz="4000">
                        <a:latin typeface="Times New Roman"/>
                        <a:cs typeface="Times New Roman"/>
                      </a:endParaRPr>
                    </a:p>
                  </a:txBody>
                  <a:tcPr marL="0" marR="0" marT="0" marB="0"/>
                </a:tc>
              </a:tr>
              <a:tr h="669924">
                <a:tc>
                  <a:txBody>
                    <a:bodyPr/>
                    <a:lstStyle/>
                    <a:p>
                      <a:pPr marL="31750" algn="ctr">
                        <a:lnSpc>
                          <a:spcPts val="5000"/>
                        </a:lnSpc>
                      </a:pPr>
                      <a:r>
                        <a:rPr sz="4000" spc="-5" dirty="0">
                          <a:solidFill>
                            <a:srgbClr val="6F2F9F"/>
                          </a:solidFill>
                          <a:latin typeface="Times New Roman"/>
                          <a:cs typeface="Times New Roman"/>
                        </a:rPr>
                        <a:t>Silica</a:t>
                      </a:r>
                      <a:endParaRPr sz="4000" dirty="0">
                        <a:latin typeface="Times New Roman"/>
                        <a:cs typeface="Times New Roman"/>
                      </a:endParaRPr>
                    </a:p>
                  </a:txBody>
                  <a:tcPr marL="0" marR="0" marT="0" marB="0"/>
                </a:tc>
                <a:tc>
                  <a:txBody>
                    <a:bodyPr/>
                    <a:lstStyle/>
                    <a:p>
                      <a:pPr marL="671195" algn="ctr">
                        <a:lnSpc>
                          <a:spcPts val="5000"/>
                        </a:lnSpc>
                      </a:pPr>
                      <a:r>
                        <a:rPr sz="4000" dirty="0">
                          <a:solidFill>
                            <a:srgbClr val="6F2F9F"/>
                          </a:solidFill>
                          <a:latin typeface="Times New Roman"/>
                          <a:cs typeface="Times New Roman"/>
                        </a:rPr>
                        <a:t>22%</a:t>
                      </a:r>
                      <a:endParaRPr sz="4000">
                        <a:latin typeface="Times New Roman"/>
                        <a:cs typeface="Times New Roman"/>
                      </a:endParaRPr>
                    </a:p>
                  </a:txBody>
                  <a:tcPr marL="0" marR="0" marT="0" marB="0"/>
                </a:tc>
              </a:tr>
              <a:tr h="670560">
                <a:tc>
                  <a:txBody>
                    <a:bodyPr/>
                    <a:lstStyle/>
                    <a:p>
                      <a:pPr marL="31750" algn="ctr">
                        <a:lnSpc>
                          <a:spcPts val="5005"/>
                        </a:lnSpc>
                      </a:pPr>
                      <a:r>
                        <a:rPr sz="4000" dirty="0">
                          <a:solidFill>
                            <a:srgbClr val="6F2F9F"/>
                          </a:solidFill>
                          <a:latin typeface="Times New Roman"/>
                          <a:cs typeface="Times New Roman"/>
                        </a:rPr>
                        <a:t>Alumina</a:t>
                      </a:r>
                      <a:endParaRPr sz="4000">
                        <a:latin typeface="Times New Roman"/>
                        <a:cs typeface="Times New Roman"/>
                      </a:endParaRPr>
                    </a:p>
                  </a:txBody>
                  <a:tcPr marL="0" marR="0" marT="0" marB="0"/>
                </a:tc>
                <a:tc>
                  <a:txBody>
                    <a:bodyPr/>
                    <a:lstStyle/>
                    <a:p>
                      <a:pPr marL="671195" algn="ctr">
                        <a:lnSpc>
                          <a:spcPts val="5005"/>
                        </a:lnSpc>
                      </a:pPr>
                      <a:r>
                        <a:rPr sz="4000" dirty="0">
                          <a:solidFill>
                            <a:srgbClr val="6F2F9F"/>
                          </a:solidFill>
                          <a:latin typeface="Times New Roman"/>
                          <a:cs typeface="Times New Roman"/>
                        </a:rPr>
                        <a:t>06%</a:t>
                      </a:r>
                      <a:endParaRPr sz="4000" dirty="0">
                        <a:latin typeface="Times New Roman"/>
                        <a:cs typeface="Times New Roman"/>
                      </a:endParaRPr>
                    </a:p>
                  </a:txBody>
                  <a:tcPr marL="0" marR="0" marT="0" marB="0"/>
                </a:tc>
              </a:tr>
              <a:tr h="670560">
                <a:tc>
                  <a:txBody>
                    <a:bodyPr/>
                    <a:lstStyle/>
                    <a:p>
                      <a:pPr marL="31750" algn="ctr">
                        <a:lnSpc>
                          <a:spcPts val="5005"/>
                        </a:lnSpc>
                      </a:pPr>
                      <a:r>
                        <a:rPr sz="4000" spc="-5" dirty="0">
                          <a:solidFill>
                            <a:srgbClr val="6F2F9F"/>
                          </a:solidFill>
                          <a:latin typeface="Times New Roman"/>
                          <a:cs typeface="Times New Roman"/>
                        </a:rPr>
                        <a:t>Iron</a:t>
                      </a:r>
                      <a:r>
                        <a:rPr sz="4000" spc="-15" dirty="0">
                          <a:solidFill>
                            <a:srgbClr val="6F2F9F"/>
                          </a:solidFill>
                          <a:latin typeface="Times New Roman"/>
                          <a:cs typeface="Times New Roman"/>
                        </a:rPr>
                        <a:t> </a:t>
                      </a:r>
                      <a:r>
                        <a:rPr sz="4000" dirty="0">
                          <a:solidFill>
                            <a:srgbClr val="6F2F9F"/>
                          </a:solidFill>
                          <a:latin typeface="Times New Roman"/>
                          <a:cs typeface="Times New Roman"/>
                        </a:rPr>
                        <a:t>oxide</a:t>
                      </a:r>
                      <a:endParaRPr sz="4000">
                        <a:latin typeface="Times New Roman"/>
                        <a:cs typeface="Times New Roman"/>
                      </a:endParaRPr>
                    </a:p>
                  </a:txBody>
                  <a:tcPr marL="0" marR="0" marT="0" marB="0"/>
                </a:tc>
                <a:tc>
                  <a:txBody>
                    <a:bodyPr/>
                    <a:lstStyle/>
                    <a:p>
                      <a:pPr marL="671195" algn="ctr">
                        <a:lnSpc>
                          <a:spcPts val="5005"/>
                        </a:lnSpc>
                      </a:pPr>
                      <a:r>
                        <a:rPr sz="4000" dirty="0">
                          <a:solidFill>
                            <a:srgbClr val="6F2F9F"/>
                          </a:solidFill>
                          <a:latin typeface="Times New Roman"/>
                          <a:cs typeface="Times New Roman"/>
                        </a:rPr>
                        <a:t>03%</a:t>
                      </a:r>
                      <a:endParaRPr sz="4000" dirty="0">
                        <a:latin typeface="Times New Roman"/>
                        <a:cs typeface="Times New Roman"/>
                      </a:endParaRPr>
                    </a:p>
                  </a:txBody>
                  <a:tcPr marL="0" marR="0" marT="0" marB="0"/>
                </a:tc>
              </a:tr>
              <a:tr h="644693">
                <a:tc>
                  <a:txBody>
                    <a:bodyPr/>
                    <a:lstStyle/>
                    <a:p>
                      <a:pPr marL="31750" algn="ctr">
                        <a:lnSpc>
                          <a:spcPts val="4975"/>
                        </a:lnSpc>
                      </a:pPr>
                      <a:r>
                        <a:rPr sz="4000" spc="-5" dirty="0">
                          <a:solidFill>
                            <a:srgbClr val="6F2F9F"/>
                          </a:solidFill>
                          <a:latin typeface="Times New Roman"/>
                          <a:cs typeface="Times New Roman"/>
                        </a:rPr>
                        <a:t>Gypsum</a:t>
                      </a:r>
                      <a:endParaRPr sz="4000">
                        <a:latin typeface="Times New Roman"/>
                        <a:cs typeface="Times New Roman"/>
                      </a:endParaRPr>
                    </a:p>
                  </a:txBody>
                  <a:tcPr marL="0" marR="0" marT="0" marB="0"/>
                </a:tc>
                <a:tc>
                  <a:txBody>
                    <a:bodyPr/>
                    <a:lstStyle/>
                    <a:p>
                      <a:pPr marL="671195" algn="ctr">
                        <a:lnSpc>
                          <a:spcPts val="4975"/>
                        </a:lnSpc>
                      </a:pPr>
                      <a:r>
                        <a:rPr sz="4000" dirty="0">
                          <a:solidFill>
                            <a:srgbClr val="6F2F9F"/>
                          </a:solidFill>
                          <a:latin typeface="Times New Roman"/>
                          <a:cs typeface="Times New Roman"/>
                        </a:rPr>
                        <a:t>01 </a:t>
                      </a:r>
                      <a:r>
                        <a:rPr sz="4000" spc="-5" dirty="0">
                          <a:solidFill>
                            <a:srgbClr val="6F2F9F"/>
                          </a:solidFill>
                          <a:latin typeface="Times New Roman"/>
                          <a:cs typeface="Times New Roman"/>
                        </a:rPr>
                        <a:t>to</a:t>
                      </a:r>
                      <a:r>
                        <a:rPr sz="4000" spc="-80" dirty="0">
                          <a:solidFill>
                            <a:srgbClr val="6F2F9F"/>
                          </a:solidFill>
                          <a:latin typeface="Times New Roman"/>
                          <a:cs typeface="Times New Roman"/>
                        </a:rPr>
                        <a:t> </a:t>
                      </a:r>
                      <a:r>
                        <a:rPr sz="4000" dirty="0">
                          <a:solidFill>
                            <a:srgbClr val="6F2F9F"/>
                          </a:solidFill>
                          <a:latin typeface="Times New Roman"/>
                          <a:cs typeface="Times New Roman"/>
                        </a:rPr>
                        <a:t>04%</a:t>
                      </a:r>
                      <a:endParaRPr sz="4000" dirty="0">
                        <a:latin typeface="Times New Roman"/>
                        <a:cs typeface="Times New Roman"/>
                      </a:endParaRPr>
                    </a:p>
                  </a:txBody>
                  <a:tcPr marL="0" marR="0" marT="0" marB="0"/>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67610" y="265429"/>
            <a:ext cx="4264025" cy="574040"/>
          </a:xfrm>
          <a:prstGeom prst="rect">
            <a:avLst/>
          </a:prstGeom>
        </p:spPr>
        <p:txBody>
          <a:bodyPr vert="horz" wrap="square" lIns="0" tIns="12700" rIns="0" bIns="0" rtlCol="0">
            <a:spAutoFit/>
          </a:bodyPr>
          <a:lstStyle/>
          <a:p>
            <a:pPr marL="12700">
              <a:lnSpc>
                <a:spcPct val="100000"/>
              </a:lnSpc>
              <a:spcBef>
                <a:spcPts val="100"/>
              </a:spcBef>
            </a:pPr>
            <a:r>
              <a:rPr spc="-5" dirty="0"/>
              <a:t>(14) </a:t>
            </a:r>
            <a:r>
              <a:rPr u="heavy" spc="-5" dirty="0">
                <a:uFill>
                  <a:solidFill>
                    <a:srgbClr val="000000"/>
                  </a:solidFill>
                </a:uFill>
              </a:rPr>
              <a:t>Colored</a:t>
            </a:r>
            <a:r>
              <a:rPr u="heavy" spc="-60" dirty="0">
                <a:uFill>
                  <a:solidFill>
                    <a:srgbClr val="000000"/>
                  </a:solidFill>
                </a:uFill>
              </a:rPr>
              <a:t> </a:t>
            </a:r>
            <a:r>
              <a:rPr u="heavy" spc="-5" dirty="0">
                <a:uFill>
                  <a:solidFill>
                    <a:srgbClr val="000000"/>
                  </a:solidFill>
                </a:uFill>
              </a:rPr>
              <a:t>Cement:</a:t>
            </a:r>
          </a:p>
        </p:txBody>
      </p:sp>
      <p:sp>
        <p:nvSpPr>
          <p:cNvPr id="3" name="object 3"/>
          <p:cNvSpPr txBox="1"/>
          <p:nvPr/>
        </p:nvSpPr>
        <p:spPr>
          <a:xfrm>
            <a:off x="764540" y="2014220"/>
            <a:ext cx="7998460" cy="1408078"/>
          </a:xfrm>
          <a:prstGeom prst="rect">
            <a:avLst/>
          </a:prstGeom>
        </p:spPr>
        <p:txBody>
          <a:bodyPr vert="horz" wrap="square" lIns="0" tIns="12700" rIns="0" bIns="0" rtlCol="0">
            <a:spAutoFit/>
          </a:bodyPr>
          <a:lstStyle/>
          <a:p>
            <a:pPr marL="355600" marR="5080" indent="-342900" algn="just">
              <a:lnSpc>
                <a:spcPct val="100000"/>
              </a:lnSpc>
              <a:spcBef>
                <a:spcPts val="100"/>
              </a:spcBef>
              <a:buChar char="•"/>
              <a:tabLst>
                <a:tab pos="354965" algn="l"/>
                <a:tab pos="355600" algn="l"/>
              </a:tabLst>
            </a:pPr>
            <a:r>
              <a:rPr sz="2800" dirty="0">
                <a:solidFill>
                  <a:srgbClr val="6F2F9F"/>
                </a:solidFill>
                <a:latin typeface="Times New Roman"/>
                <a:cs typeface="Times New Roman"/>
              </a:rPr>
              <a:t>Suitable </a:t>
            </a:r>
            <a:r>
              <a:rPr sz="2800" spc="-5" dirty="0">
                <a:solidFill>
                  <a:srgbClr val="6F2F9F"/>
                </a:solidFill>
                <a:latin typeface="Times New Roman"/>
                <a:cs typeface="Times New Roman"/>
              </a:rPr>
              <a:t>pigments </a:t>
            </a:r>
            <a:r>
              <a:rPr sz="2800" dirty="0">
                <a:solidFill>
                  <a:srgbClr val="6F2F9F"/>
                </a:solidFill>
                <a:latin typeface="Times New Roman"/>
                <a:cs typeface="Times New Roman"/>
              </a:rPr>
              <a:t>used </a:t>
            </a:r>
            <a:r>
              <a:rPr sz="2800" spc="-5" dirty="0">
                <a:solidFill>
                  <a:srgbClr val="6F2F9F"/>
                </a:solidFill>
                <a:latin typeface="Times New Roman"/>
                <a:cs typeface="Times New Roman"/>
              </a:rPr>
              <a:t>to impart desired  </a:t>
            </a:r>
            <a:r>
              <a:rPr sz="2800" dirty="0">
                <a:solidFill>
                  <a:srgbClr val="6F2F9F"/>
                </a:solidFill>
                <a:latin typeface="Times New Roman"/>
                <a:cs typeface="Times New Roman"/>
              </a:rPr>
              <a:t>color.</a:t>
            </a:r>
            <a:endParaRPr sz="2800" dirty="0">
              <a:latin typeface="Times New Roman"/>
              <a:cs typeface="Times New Roman"/>
            </a:endParaRPr>
          </a:p>
          <a:p>
            <a:pPr marL="355600" marR="249554" indent="-342900" algn="just">
              <a:lnSpc>
                <a:spcPct val="100000"/>
              </a:lnSpc>
              <a:spcBef>
                <a:spcPts val="790"/>
              </a:spcBef>
              <a:buChar char="•"/>
              <a:tabLst>
                <a:tab pos="354965" algn="l"/>
                <a:tab pos="355600" algn="l"/>
              </a:tabLst>
            </a:pPr>
            <a:r>
              <a:rPr sz="2800" spc="-5" dirty="0">
                <a:solidFill>
                  <a:srgbClr val="6F2F9F"/>
                </a:solidFill>
                <a:latin typeface="Times New Roman"/>
                <a:cs typeface="Times New Roman"/>
              </a:rPr>
              <a:t>Pigments </a:t>
            </a:r>
            <a:r>
              <a:rPr sz="2800" dirty="0">
                <a:solidFill>
                  <a:srgbClr val="6F2F9F"/>
                </a:solidFill>
                <a:latin typeface="Times New Roman"/>
                <a:cs typeface="Times New Roman"/>
              </a:rPr>
              <a:t>used </a:t>
            </a:r>
            <a:r>
              <a:rPr sz="2800" spc="-5" dirty="0">
                <a:solidFill>
                  <a:srgbClr val="6F2F9F"/>
                </a:solidFill>
                <a:latin typeface="Times New Roman"/>
                <a:cs typeface="Times New Roman"/>
              </a:rPr>
              <a:t>should </a:t>
            </a:r>
            <a:r>
              <a:rPr sz="2800" dirty="0">
                <a:solidFill>
                  <a:srgbClr val="6F2F9F"/>
                </a:solidFill>
                <a:latin typeface="Times New Roman"/>
                <a:cs typeface="Times New Roman"/>
              </a:rPr>
              <a:t>be durable under  </a:t>
            </a:r>
            <a:r>
              <a:rPr sz="2800" spc="-5" dirty="0">
                <a:solidFill>
                  <a:srgbClr val="6F2F9F"/>
                </a:solidFill>
                <a:latin typeface="Times New Roman"/>
                <a:cs typeface="Times New Roman"/>
              </a:rPr>
              <a:t>light, sun </a:t>
            </a:r>
            <a:r>
              <a:rPr sz="2800" dirty="0">
                <a:solidFill>
                  <a:srgbClr val="6F2F9F"/>
                </a:solidFill>
                <a:latin typeface="Times New Roman"/>
                <a:cs typeface="Times New Roman"/>
              </a:rPr>
              <a:t>or</a:t>
            </a:r>
            <a:r>
              <a:rPr sz="2800" spc="10" dirty="0">
                <a:solidFill>
                  <a:srgbClr val="6F2F9F"/>
                </a:solidFill>
                <a:latin typeface="Times New Roman"/>
                <a:cs typeface="Times New Roman"/>
              </a:rPr>
              <a:t> </a:t>
            </a:r>
            <a:r>
              <a:rPr sz="2800" spc="5" dirty="0">
                <a:solidFill>
                  <a:srgbClr val="6F2F9F"/>
                </a:solidFill>
                <a:latin typeface="Times New Roman"/>
                <a:cs typeface="Times New Roman"/>
              </a:rPr>
              <a:t>weather</a:t>
            </a:r>
            <a:r>
              <a:rPr sz="2800" spc="5" dirty="0">
                <a:solidFill>
                  <a:srgbClr val="FF0000"/>
                </a:solidFill>
                <a:latin typeface="Times New Roman"/>
                <a:cs typeface="Times New Roman"/>
              </a:rPr>
              <a:t>.</a:t>
            </a:r>
            <a:endParaRPr sz="2800" dirty="0">
              <a:latin typeface="Times New Roman"/>
              <a:cs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64490" y="318770"/>
            <a:ext cx="4255135" cy="513080"/>
          </a:xfrm>
          <a:prstGeom prst="rect">
            <a:avLst/>
          </a:prstGeom>
        </p:spPr>
        <p:txBody>
          <a:bodyPr vert="horz" wrap="square" lIns="0" tIns="12700" rIns="0" bIns="0" rtlCol="0">
            <a:spAutoFit/>
          </a:bodyPr>
          <a:lstStyle/>
          <a:p>
            <a:pPr marL="12700">
              <a:lnSpc>
                <a:spcPct val="100000"/>
              </a:lnSpc>
              <a:spcBef>
                <a:spcPts val="100"/>
              </a:spcBef>
            </a:pPr>
            <a:r>
              <a:rPr sz="3200" dirty="0"/>
              <a:t>(15) </a:t>
            </a:r>
            <a:r>
              <a:rPr sz="3200" u="heavy" dirty="0">
                <a:uFill>
                  <a:solidFill>
                    <a:srgbClr val="000000"/>
                  </a:solidFill>
                </a:uFill>
              </a:rPr>
              <a:t>WHITE</a:t>
            </a:r>
            <a:r>
              <a:rPr sz="3200" u="heavy" spc="-65" dirty="0">
                <a:uFill>
                  <a:solidFill>
                    <a:srgbClr val="000000"/>
                  </a:solidFill>
                </a:uFill>
              </a:rPr>
              <a:t> </a:t>
            </a:r>
            <a:r>
              <a:rPr sz="3200" u="heavy" dirty="0">
                <a:uFill>
                  <a:solidFill>
                    <a:srgbClr val="000000"/>
                  </a:solidFill>
                </a:uFill>
              </a:rPr>
              <a:t>CEMENT:</a:t>
            </a:r>
            <a:endParaRPr sz="3200" dirty="0"/>
          </a:p>
        </p:txBody>
      </p:sp>
      <p:sp>
        <p:nvSpPr>
          <p:cNvPr id="3" name="object 3"/>
          <p:cNvSpPr txBox="1"/>
          <p:nvPr/>
        </p:nvSpPr>
        <p:spPr>
          <a:xfrm>
            <a:off x="364490" y="1409700"/>
            <a:ext cx="8315959" cy="4514056"/>
          </a:xfrm>
          <a:prstGeom prst="rect">
            <a:avLst/>
          </a:prstGeom>
        </p:spPr>
        <p:txBody>
          <a:bodyPr vert="horz" wrap="square" lIns="0" tIns="12700" rIns="0" bIns="0" rtlCol="0">
            <a:spAutoFit/>
          </a:bodyPr>
          <a:lstStyle/>
          <a:p>
            <a:pPr marL="469900" marR="5080" indent="-457200" algn="just">
              <a:lnSpc>
                <a:spcPct val="100000"/>
              </a:lnSpc>
              <a:spcBef>
                <a:spcPts val="100"/>
              </a:spcBef>
              <a:buClr>
                <a:srgbClr val="FF0000"/>
              </a:buClr>
              <a:buFont typeface="Arial" panose="020B0604020202020204" pitchFamily="34" charset="0"/>
              <a:buChar char="•"/>
              <a:tabLst>
                <a:tab pos="223520" algn="l"/>
              </a:tabLst>
            </a:pPr>
            <a:r>
              <a:rPr lang="en-US" sz="2800" dirty="0">
                <a:latin typeface="Times New Roman" panose="02020603050405020304" pitchFamily="18" charset="0"/>
                <a:cs typeface="Times New Roman" panose="02020603050405020304" pitchFamily="18" charset="0"/>
              </a:rPr>
              <a:t>White Portland cement or white ordinary Portland cement (WOPC) is similar to ordinary, gray Portland cement in all aspects except for its high degree of whiteness. </a:t>
            </a:r>
            <a:endParaRPr lang="en-US" sz="2800" dirty="0" smtClean="0">
              <a:latin typeface="Times New Roman" panose="02020603050405020304" pitchFamily="18" charset="0"/>
              <a:cs typeface="Times New Roman" panose="02020603050405020304" pitchFamily="18" charset="0"/>
            </a:endParaRPr>
          </a:p>
          <a:p>
            <a:pPr marL="469900" marR="5080" indent="-457200" algn="just">
              <a:lnSpc>
                <a:spcPct val="100000"/>
              </a:lnSpc>
              <a:spcBef>
                <a:spcPts val="100"/>
              </a:spcBef>
              <a:buClr>
                <a:srgbClr val="FF0000"/>
              </a:buClr>
              <a:buFont typeface="Arial" panose="020B0604020202020204" pitchFamily="34" charset="0"/>
              <a:buChar char="•"/>
              <a:tabLst>
                <a:tab pos="223520" algn="l"/>
              </a:tabLst>
            </a:pPr>
            <a:r>
              <a:rPr sz="2800" spc="-10" dirty="0" smtClean="0">
                <a:solidFill>
                  <a:srgbClr val="6F2F9F"/>
                </a:solidFill>
                <a:latin typeface="Times New Roman" panose="02020603050405020304" pitchFamily="18" charset="0"/>
                <a:cs typeface="Times New Roman" panose="02020603050405020304" pitchFamily="18" charset="0"/>
              </a:rPr>
              <a:t>OPC </a:t>
            </a:r>
            <a:r>
              <a:rPr sz="2800" spc="-5" dirty="0">
                <a:solidFill>
                  <a:srgbClr val="6F2F9F"/>
                </a:solidFill>
                <a:latin typeface="Times New Roman" panose="02020603050405020304" pitchFamily="18" charset="0"/>
                <a:cs typeface="Times New Roman" panose="02020603050405020304" pitchFamily="18" charset="0"/>
              </a:rPr>
              <a:t>with </a:t>
            </a:r>
            <a:r>
              <a:rPr sz="2800" dirty="0">
                <a:solidFill>
                  <a:srgbClr val="6F2F9F"/>
                </a:solidFill>
                <a:latin typeface="Times New Roman" panose="02020603050405020304" pitchFamily="18" charset="0"/>
                <a:cs typeface="Times New Roman" panose="02020603050405020304" pitchFamily="18" charset="0"/>
              </a:rPr>
              <a:t>pure </a:t>
            </a:r>
            <a:r>
              <a:rPr sz="2800" spc="-5" dirty="0">
                <a:solidFill>
                  <a:srgbClr val="6F2F9F"/>
                </a:solidFill>
                <a:latin typeface="Times New Roman" panose="02020603050405020304" pitchFamily="18" charset="0"/>
                <a:cs typeface="Times New Roman" panose="02020603050405020304" pitchFamily="18" charset="0"/>
              </a:rPr>
              <a:t>white color produced with white chalk </a:t>
            </a:r>
            <a:r>
              <a:rPr sz="2800" dirty="0">
                <a:solidFill>
                  <a:srgbClr val="6F2F9F"/>
                </a:solidFill>
                <a:latin typeface="Times New Roman" panose="02020603050405020304" pitchFamily="18" charset="0"/>
                <a:cs typeface="Times New Roman" panose="02020603050405020304" pitchFamily="18" charset="0"/>
              </a:rPr>
              <a:t>or  </a:t>
            </a:r>
            <a:r>
              <a:rPr sz="2800" spc="-5" dirty="0">
                <a:solidFill>
                  <a:srgbClr val="6F2F9F"/>
                </a:solidFill>
                <a:latin typeface="Times New Roman" panose="02020603050405020304" pitchFamily="18" charset="0"/>
                <a:cs typeface="Times New Roman" panose="02020603050405020304" pitchFamily="18" charset="0"/>
              </a:rPr>
              <a:t>clay free from </a:t>
            </a:r>
            <a:r>
              <a:rPr sz="2800" dirty="0">
                <a:solidFill>
                  <a:srgbClr val="6F2F9F"/>
                </a:solidFill>
                <a:latin typeface="Times New Roman" panose="02020603050405020304" pitchFamily="18" charset="0"/>
                <a:cs typeface="Times New Roman" panose="02020603050405020304" pitchFamily="18" charset="0"/>
              </a:rPr>
              <a:t>iron</a:t>
            </a:r>
            <a:r>
              <a:rPr sz="2800" spc="-45" dirty="0">
                <a:solidFill>
                  <a:srgbClr val="6F2F9F"/>
                </a:solidFill>
                <a:latin typeface="Times New Roman" panose="02020603050405020304" pitchFamily="18" charset="0"/>
                <a:cs typeface="Times New Roman" panose="02020603050405020304" pitchFamily="18" charset="0"/>
              </a:rPr>
              <a:t> </a:t>
            </a:r>
            <a:r>
              <a:rPr sz="2800" spc="-5" dirty="0">
                <a:solidFill>
                  <a:srgbClr val="6F2F9F"/>
                </a:solidFill>
                <a:latin typeface="Times New Roman" panose="02020603050405020304" pitchFamily="18" charset="0"/>
                <a:cs typeface="Times New Roman" panose="02020603050405020304" pitchFamily="18" charset="0"/>
              </a:rPr>
              <a:t>oxide.</a:t>
            </a:r>
            <a:endParaRPr sz="2800" dirty="0">
              <a:latin typeface="Times New Roman" panose="02020603050405020304" pitchFamily="18" charset="0"/>
              <a:cs typeface="Times New Roman" panose="02020603050405020304" pitchFamily="18" charset="0"/>
            </a:endParaRPr>
          </a:p>
          <a:p>
            <a:pPr marL="469900" marR="271780" indent="-457200" algn="just">
              <a:lnSpc>
                <a:spcPct val="100000"/>
              </a:lnSpc>
              <a:spcBef>
                <a:spcPts val="700"/>
              </a:spcBef>
              <a:buFont typeface="Arial" panose="020B0604020202020204" pitchFamily="34" charset="0"/>
              <a:buChar char="•"/>
              <a:tabLst>
                <a:tab pos="223520" algn="l"/>
              </a:tabLst>
            </a:pPr>
            <a:r>
              <a:rPr sz="2800" spc="-10" dirty="0">
                <a:solidFill>
                  <a:srgbClr val="6F2F9F"/>
                </a:solidFill>
                <a:latin typeface="Times New Roman" panose="02020603050405020304" pitchFamily="18" charset="0"/>
                <a:cs typeface="Times New Roman" panose="02020603050405020304" pitchFamily="18" charset="0"/>
              </a:rPr>
              <a:t>As </a:t>
            </a:r>
            <a:r>
              <a:rPr sz="2800" dirty="0">
                <a:solidFill>
                  <a:srgbClr val="6F2F9F"/>
                </a:solidFill>
                <a:latin typeface="Times New Roman" panose="02020603050405020304" pitchFamily="18" charset="0"/>
                <a:cs typeface="Times New Roman" panose="02020603050405020304" pitchFamily="18" charset="0"/>
              </a:rPr>
              <a:t>iron oxide gives the </a:t>
            </a:r>
            <a:r>
              <a:rPr sz="2800" spc="-5" dirty="0">
                <a:solidFill>
                  <a:srgbClr val="6F2F9F"/>
                </a:solidFill>
                <a:latin typeface="Times New Roman" panose="02020603050405020304" pitchFamily="18" charset="0"/>
                <a:cs typeface="Times New Roman" panose="02020603050405020304" pitchFamily="18" charset="0"/>
              </a:rPr>
              <a:t>grey colour </a:t>
            </a:r>
            <a:r>
              <a:rPr sz="2800" dirty="0">
                <a:solidFill>
                  <a:srgbClr val="6F2F9F"/>
                </a:solidFill>
                <a:latin typeface="Times New Roman" panose="02020603050405020304" pitchFamily="18" charset="0"/>
                <a:cs typeface="Times New Roman" panose="02020603050405020304" pitchFamily="18" charset="0"/>
              </a:rPr>
              <a:t>to </a:t>
            </a:r>
            <a:r>
              <a:rPr sz="2800" spc="-10" dirty="0">
                <a:solidFill>
                  <a:srgbClr val="6F2F9F"/>
                </a:solidFill>
                <a:latin typeface="Times New Roman" panose="02020603050405020304" pitchFamily="18" charset="0"/>
                <a:cs typeface="Times New Roman" panose="02020603050405020304" pitchFamily="18" charset="0"/>
              </a:rPr>
              <a:t>cement, </a:t>
            </a:r>
            <a:r>
              <a:rPr sz="2800" dirty="0">
                <a:solidFill>
                  <a:srgbClr val="6F2F9F"/>
                </a:solidFill>
                <a:latin typeface="Times New Roman" panose="02020603050405020304" pitchFamily="18" charset="0"/>
                <a:cs typeface="Times New Roman" panose="02020603050405020304" pitchFamily="18" charset="0"/>
              </a:rPr>
              <a:t>it is  </a:t>
            </a:r>
            <a:r>
              <a:rPr sz="2800" spc="-5" dirty="0">
                <a:solidFill>
                  <a:srgbClr val="6F2F9F"/>
                </a:solidFill>
                <a:latin typeface="Times New Roman" panose="02020603050405020304" pitchFamily="18" charset="0"/>
                <a:cs typeface="Times New Roman" panose="02020603050405020304" pitchFamily="18" charset="0"/>
              </a:rPr>
              <a:t>therefore necessary for white </a:t>
            </a:r>
            <a:r>
              <a:rPr sz="2800" spc="-10" dirty="0">
                <a:solidFill>
                  <a:srgbClr val="6F2F9F"/>
                </a:solidFill>
                <a:latin typeface="Times New Roman" panose="02020603050405020304" pitchFamily="18" charset="0"/>
                <a:cs typeface="Times New Roman" panose="02020603050405020304" pitchFamily="18" charset="0"/>
              </a:rPr>
              <a:t>cement </a:t>
            </a:r>
            <a:r>
              <a:rPr sz="2800" dirty="0">
                <a:solidFill>
                  <a:srgbClr val="6F2F9F"/>
                </a:solidFill>
                <a:latin typeface="Times New Roman" panose="02020603050405020304" pitchFamily="18" charset="0"/>
                <a:cs typeface="Times New Roman" panose="02020603050405020304" pitchFamily="18" charset="0"/>
              </a:rPr>
              <a:t>to keep the </a:t>
            </a:r>
            <a:r>
              <a:rPr sz="2800" spc="-5" dirty="0">
                <a:solidFill>
                  <a:srgbClr val="6F2F9F"/>
                </a:solidFill>
                <a:latin typeface="Times New Roman" panose="02020603050405020304" pitchFamily="18" charset="0"/>
                <a:cs typeface="Times New Roman" panose="02020603050405020304" pitchFamily="18" charset="0"/>
              </a:rPr>
              <a:t>content  </a:t>
            </a:r>
            <a:r>
              <a:rPr sz="2800" dirty="0">
                <a:solidFill>
                  <a:srgbClr val="6F2F9F"/>
                </a:solidFill>
                <a:latin typeface="Times New Roman" panose="02020603050405020304" pitchFamily="18" charset="0"/>
                <a:cs typeface="Times New Roman" panose="02020603050405020304" pitchFamily="18" charset="0"/>
              </a:rPr>
              <a:t>of </a:t>
            </a:r>
            <a:r>
              <a:rPr sz="2800" spc="-5" dirty="0">
                <a:solidFill>
                  <a:srgbClr val="6F2F9F"/>
                </a:solidFill>
                <a:latin typeface="Times New Roman" panose="02020603050405020304" pitchFamily="18" charset="0"/>
                <a:cs typeface="Times New Roman" panose="02020603050405020304" pitchFamily="18" charset="0"/>
              </a:rPr>
              <a:t>iron </a:t>
            </a:r>
            <a:r>
              <a:rPr sz="2800" dirty="0">
                <a:solidFill>
                  <a:srgbClr val="6F2F9F"/>
                </a:solidFill>
                <a:latin typeface="Times New Roman" panose="02020603050405020304" pitchFamily="18" charset="0"/>
                <a:cs typeface="Times New Roman" panose="02020603050405020304" pitchFamily="18" charset="0"/>
              </a:rPr>
              <a:t>oxide </a:t>
            </a:r>
            <a:r>
              <a:rPr sz="2800" spc="-10" dirty="0">
                <a:solidFill>
                  <a:srgbClr val="6F2F9F"/>
                </a:solidFill>
                <a:latin typeface="Times New Roman" panose="02020603050405020304" pitchFamily="18" charset="0"/>
                <a:cs typeface="Times New Roman" panose="02020603050405020304" pitchFamily="18" charset="0"/>
              </a:rPr>
              <a:t>as </a:t>
            </a:r>
            <a:r>
              <a:rPr sz="2800" dirty="0">
                <a:solidFill>
                  <a:srgbClr val="6F2F9F"/>
                </a:solidFill>
                <a:latin typeface="Times New Roman" panose="02020603050405020304" pitchFamily="18" charset="0"/>
                <a:cs typeface="Times New Roman" panose="02020603050405020304" pitchFamily="18" charset="0"/>
              </a:rPr>
              <a:t>low </a:t>
            </a:r>
            <a:r>
              <a:rPr sz="2800" spc="-10" dirty="0">
                <a:solidFill>
                  <a:srgbClr val="6F2F9F"/>
                </a:solidFill>
                <a:latin typeface="Times New Roman" panose="02020603050405020304" pitchFamily="18" charset="0"/>
                <a:cs typeface="Times New Roman" panose="02020603050405020304" pitchFamily="18" charset="0"/>
              </a:rPr>
              <a:t>as</a:t>
            </a:r>
            <a:r>
              <a:rPr sz="2800" spc="-40" dirty="0">
                <a:solidFill>
                  <a:srgbClr val="6F2F9F"/>
                </a:solidFill>
                <a:latin typeface="Times New Roman" panose="02020603050405020304" pitchFamily="18" charset="0"/>
                <a:cs typeface="Times New Roman" panose="02020603050405020304" pitchFamily="18" charset="0"/>
              </a:rPr>
              <a:t> </a:t>
            </a:r>
            <a:r>
              <a:rPr sz="2800" spc="-5" dirty="0">
                <a:solidFill>
                  <a:srgbClr val="6F2F9F"/>
                </a:solidFill>
                <a:latin typeface="Times New Roman" panose="02020603050405020304" pitchFamily="18" charset="0"/>
                <a:cs typeface="Times New Roman" panose="02020603050405020304" pitchFamily="18" charset="0"/>
              </a:rPr>
              <a:t>possible.</a:t>
            </a:r>
            <a:endParaRPr sz="2800" dirty="0">
              <a:latin typeface="Times New Roman" panose="02020603050405020304" pitchFamily="18" charset="0"/>
              <a:cs typeface="Times New Roman" panose="02020603050405020304" pitchFamily="18" charset="0"/>
            </a:endParaRPr>
          </a:p>
          <a:p>
            <a:pPr marL="469900" indent="-457200" algn="just">
              <a:lnSpc>
                <a:spcPct val="100000"/>
              </a:lnSpc>
              <a:spcBef>
                <a:spcPts val="690"/>
              </a:spcBef>
              <a:buFont typeface="Arial" panose="020B0604020202020204" pitchFamily="34" charset="0"/>
              <a:buChar char="•"/>
              <a:tabLst>
                <a:tab pos="223520" algn="l"/>
              </a:tabLst>
            </a:pPr>
            <a:r>
              <a:rPr sz="2800" spc="-5" dirty="0">
                <a:solidFill>
                  <a:srgbClr val="6F2F9F"/>
                </a:solidFill>
                <a:latin typeface="Times New Roman" panose="02020603050405020304" pitchFamily="18" charset="0"/>
                <a:cs typeface="Times New Roman" panose="02020603050405020304" pitchFamily="18" charset="0"/>
              </a:rPr>
              <a:t>Instead </a:t>
            </a:r>
            <a:r>
              <a:rPr sz="2800" dirty="0">
                <a:solidFill>
                  <a:srgbClr val="6F2F9F"/>
                </a:solidFill>
                <a:latin typeface="Times New Roman" panose="02020603050405020304" pitchFamily="18" charset="0"/>
                <a:cs typeface="Times New Roman" panose="02020603050405020304" pitchFamily="18" charset="0"/>
              </a:rPr>
              <a:t>of </a:t>
            </a:r>
            <a:r>
              <a:rPr sz="2800" spc="-5" dirty="0">
                <a:solidFill>
                  <a:srgbClr val="6F2F9F"/>
                </a:solidFill>
                <a:latin typeface="Times New Roman" panose="02020603050405020304" pitchFamily="18" charset="0"/>
                <a:cs typeface="Times New Roman" panose="02020603050405020304" pitchFamily="18" charset="0"/>
              </a:rPr>
              <a:t>coal, </a:t>
            </a:r>
            <a:r>
              <a:rPr sz="2800" dirty="0">
                <a:solidFill>
                  <a:srgbClr val="6F2F9F"/>
                </a:solidFill>
                <a:latin typeface="Times New Roman" panose="02020603050405020304" pitchFamily="18" charset="0"/>
                <a:cs typeface="Times New Roman" panose="02020603050405020304" pitchFamily="18" charset="0"/>
              </a:rPr>
              <a:t>oil </a:t>
            </a:r>
            <a:r>
              <a:rPr sz="2800" spc="-5" dirty="0">
                <a:solidFill>
                  <a:srgbClr val="6F2F9F"/>
                </a:solidFill>
                <a:latin typeface="Times New Roman" panose="02020603050405020304" pitchFamily="18" charset="0"/>
                <a:cs typeface="Times New Roman" panose="02020603050405020304" pitchFamily="18" charset="0"/>
              </a:rPr>
              <a:t>fuel </a:t>
            </a:r>
            <a:r>
              <a:rPr sz="2800" dirty="0">
                <a:solidFill>
                  <a:srgbClr val="6F2F9F"/>
                </a:solidFill>
                <a:latin typeface="Times New Roman" panose="02020603050405020304" pitchFamily="18" charset="0"/>
                <a:cs typeface="Times New Roman" panose="02020603050405020304" pitchFamily="18" charset="0"/>
              </a:rPr>
              <a:t>is </a:t>
            </a:r>
            <a:r>
              <a:rPr sz="2800" spc="-5" dirty="0">
                <a:solidFill>
                  <a:srgbClr val="6F2F9F"/>
                </a:solidFill>
                <a:latin typeface="Times New Roman" panose="02020603050405020304" pitchFamily="18" charset="0"/>
                <a:cs typeface="Times New Roman" panose="02020603050405020304" pitchFamily="18" charset="0"/>
              </a:rPr>
              <a:t>used for</a:t>
            </a:r>
            <a:r>
              <a:rPr sz="2800" spc="-65" dirty="0">
                <a:solidFill>
                  <a:srgbClr val="6F2F9F"/>
                </a:solidFill>
                <a:latin typeface="Times New Roman" panose="02020603050405020304" pitchFamily="18" charset="0"/>
                <a:cs typeface="Times New Roman" panose="02020603050405020304" pitchFamily="18" charset="0"/>
              </a:rPr>
              <a:t> </a:t>
            </a:r>
            <a:r>
              <a:rPr sz="2800" spc="5" dirty="0">
                <a:solidFill>
                  <a:srgbClr val="6F2F9F"/>
                </a:solidFill>
                <a:latin typeface="Times New Roman" panose="02020603050405020304" pitchFamily="18" charset="0"/>
                <a:cs typeface="Times New Roman" panose="02020603050405020304" pitchFamily="18" charset="0"/>
              </a:rPr>
              <a:t>burning</a:t>
            </a:r>
            <a:r>
              <a:rPr sz="2800" spc="5" dirty="0">
                <a:solidFill>
                  <a:srgbClr val="FF0000"/>
                </a:solidFill>
                <a:latin typeface="Times New Roman" panose="02020603050405020304" pitchFamily="18" charset="0"/>
                <a:cs typeface="Times New Roman" panose="02020603050405020304" pitchFamily="18" charset="0"/>
              </a:rPr>
              <a:t>.</a:t>
            </a:r>
            <a:endParaRPr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25320" y="1869440"/>
            <a:ext cx="5132070" cy="2675890"/>
          </a:xfrm>
          <a:prstGeom prst="rect">
            <a:avLst/>
          </a:prstGeom>
        </p:spPr>
        <p:txBody>
          <a:bodyPr vert="horz" wrap="square" lIns="0" tIns="13335" rIns="0" bIns="0" rtlCol="0">
            <a:spAutoFit/>
          </a:bodyPr>
          <a:lstStyle/>
          <a:p>
            <a:pPr marL="12700" marR="5080" algn="ctr">
              <a:lnSpc>
                <a:spcPct val="120700"/>
              </a:lnSpc>
              <a:spcBef>
                <a:spcPts val="105"/>
              </a:spcBef>
            </a:pPr>
            <a:r>
              <a:rPr sz="4800" b="0" spc="-10" dirty="0">
                <a:latin typeface="Times New Roman"/>
                <a:cs typeface="Times New Roman"/>
              </a:rPr>
              <a:t>Functions </a:t>
            </a:r>
            <a:r>
              <a:rPr sz="4800" b="0" spc="-5" dirty="0">
                <a:latin typeface="Times New Roman"/>
                <a:cs typeface="Times New Roman"/>
              </a:rPr>
              <a:t>of</a:t>
            </a:r>
            <a:r>
              <a:rPr sz="4800" b="0" spc="-40" dirty="0">
                <a:latin typeface="Times New Roman"/>
                <a:cs typeface="Times New Roman"/>
              </a:rPr>
              <a:t> </a:t>
            </a:r>
            <a:r>
              <a:rPr sz="4800" b="0" spc="-5" dirty="0">
                <a:latin typeface="Times New Roman"/>
                <a:cs typeface="Times New Roman"/>
              </a:rPr>
              <a:t>Cement  </a:t>
            </a:r>
            <a:r>
              <a:rPr sz="4800" b="0" spc="-10" dirty="0">
                <a:latin typeface="Times New Roman"/>
                <a:cs typeface="Times New Roman"/>
              </a:rPr>
              <a:t>Manufacturing  </a:t>
            </a:r>
            <a:r>
              <a:rPr sz="4800" b="0" spc="-5" dirty="0">
                <a:latin typeface="Times New Roman"/>
                <a:cs typeface="Times New Roman"/>
              </a:rPr>
              <a:t>Constituents</a:t>
            </a:r>
            <a:endParaRPr sz="4800">
              <a:latin typeface="Times New Roman"/>
              <a:cs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64490" y="1273809"/>
            <a:ext cx="8265795" cy="4911090"/>
          </a:xfrm>
          <a:prstGeom prst="rect">
            <a:avLst/>
          </a:prstGeom>
        </p:spPr>
        <p:txBody>
          <a:bodyPr vert="horz" wrap="square" lIns="0" tIns="8890" rIns="0" bIns="0" rtlCol="0">
            <a:spAutoFit/>
          </a:bodyPr>
          <a:lstStyle/>
          <a:p>
            <a:pPr marL="469900" marR="5080" indent="-457200" algn="just">
              <a:lnSpc>
                <a:spcPct val="100699"/>
              </a:lnSpc>
              <a:spcBef>
                <a:spcPts val="70"/>
              </a:spcBef>
              <a:buFont typeface="Arial" panose="020B0604020202020204" pitchFamily="34" charset="0"/>
              <a:buChar char="•"/>
              <a:tabLst>
                <a:tab pos="535305" algn="l"/>
              </a:tabLst>
            </a:pPr>
            <a:r>
              <a:rPr sz="3200" spc="-10" dirty="0">
                <a:solidFill>
                  <a:srgbClr val="6F2F9F"/>
                </a:solidFill>
                <a:latin typeface="Times New Roman"/>
                <a:cs typeface="Times New Roman"/>
              </a:rPr>
              <a:t>Lime </a:t>
            </a:r>
            <a:r>
              <a:rPr sz="3200" spc="-5" dirty="0">
                <a:solidFill>
                  <a:srgbClr val="6F2F9F"/>
                </a:solidFill>
                <a:latin typeface="Times New Roman"/>
                <a:cs typeface="Times New Roman"/>
              </a:rPr>
              <a:t>forms nearly two-third (2/3) </a:t>
            </a:r>
            <a:r>
              <a:rPr sz="3200" dirty="0">
                <a:solidFill>
                  <a:srgbClr val="6F2F9F"/>
                </a:solidFill>
                <a:latin typeface="Times New Roman"/>
                <a:cs typeface="Times New Roman"/>
              </a:rPr>
              <a:t>of </a:t>
            </a:r>
            <a:r>
              <a:rPr sz="3200" spc="-5" dirty="0">
                <a:solidFill>
                  <a:srgbClr val="6F2F9F"/>
                </a:solidFill>
                <a:latin typeface="Times New Roman"/>
                <a:cs typeface="Times New Roman"/>
              </a:rPr>
              <a:t>the  cement. Therefore </a:t>
            </a:r>
            <a:r>
              <a:rPr sz="3200" spc="-10" dirty="0">
                <a:solidFill>
                  <a:srgbClr val="6F2F9F"/>
                </a:solidFill>
                <a:latin typeface="Times New Roman"/>
                <a:cs typeface="Times New Roman"/>
              </a:rPr>
              <a:t>sufficient </a:t>
            </a:r>
            <a:r>
              <a:rPr sz="3200" dirty="0">
                <a:solidFill>
                  <a:srgbClr val="6F2F9F"/>
                </a:solidFill>
                <a:latin typeface="Times New Roman"/>
                <a:cs typeface="Times New Roman"/>
              </a:rPr>
              <a:t>quantity of </a:t>
            </a:r>
            <a:r>
              <a:rPr sz="3200" spc="-5" dirty="0">
                <a:solidFill>
                  <a:srgbClr val="6F2F9F"/>
                </a:solidFill>
                <a:latin typeface="Times New Roman"/>
                <a:cs typeface="Times New Roman"/>
              </a:rPr>
              <a:t>the </a:t>
            </a:r>
            <a:r>
              <a:rPr sz="3200" spc="-10" dirty="0">
                <a:solidFill>
                  <a:srgbClr val="6F2F9F"/>
                </a:solidFill>
                <a:latin typeface="Times New Roman"/>
                <a:cs typeface="Times New Roman"/>
              </a:rPr>
              <a:t>lime  </a:t>
            </a:r>
            <a:r>
              <a:rPr sz="3200" spc="-5" dirty="0">
                <a:solidFill>
                  <a:srgbClr val="6F2F9F"/>
                </a:solidFill>
                <a:latin typeface="Times New Roman"/>
                <a:cs typeface="Times New Roman"/>
              </a:rPr>
              <a:t>must </a:t>
            </a:r>
            <a:r>
              <a:rPr sz="3200" dirty="0">
                <a:solidFill>
                  <a:srgbClr val="6F2F9F"/>
                </a:solidFill>
                <a:latin typeface="Times New Roman"/>
                <a:cs typeface="Times New Roman"/>
              </a:rPr>
              <a:t>be </a:t>
            </a:r>
            <a:r>
              <a:rPr sz="3200" spc="-5" dirty="0">
                <a:solidFill>
                  <a:srgbClr val="6F2F9F"/>
                </a:solidFill>
                <a:latin typeface="Times New Roman"/>
                <a:cs typeface="Times New Roman"/>
              </a:rPr>
              <a:t>in the raw materials for the manufacturing  </a:t>
            </a:r>
            <a:r>
              <a:rPr sz="3200" dirty="0">
                <a:solidFill>
                  <a:srgbClr val="6F2F9F"/>
                </a:solidFill>
                <a:latin typeface="Times New Roman"/>
                <a:cs typeface="Times New Roman"/>
              </a:rPr>
              <a:t>of</a:t>
            </a:r>
            <a:r>
              <a:rPr sz="3200" spc="-25" dirty="0">
                <a:solidFill>
                  <a:srgbClr val="6F2F9F"/>
                </a:solidFill>
                <a:latin typeface="Times New Roman"/>
                <a:cs typeface="Times New Roman"/>
              </a:rPr>
              <a:t> </a:t>
            </a:r>
            <a:r>
              <a:rPr sz="3200" spc="-5" dirty="0">
                <a:solidFill>
                  <a:srgbClr val="6F2F9F"/>
                </a:solidFill>
                <a:latin typeface="Times New Roman"/>
                <a:cs typeface="Times New Roman"/>
              </a:rPr>
              <a:t>cement.</a:t>
            </a:r>
            <a:endParaRPr sz="3200" dirty="0">
              <a:latin typeface="Times New Roman"/>
              <a:cs typeface="Times New Roman"/>
            </a:endParaRPr>
          </a:p>
          <a:p>
            <a:pPr marL="469900" marR="571500" indent="-457200" algn="just">
              <a:lnSpc>
                <a:spcPct val="100000"/>
              </a:lnSpc>
              <a:buFont typeface="Arial" panose="020B0604020202020204" pitchFamily="34" charset="0"/>
              <a:buChar char="•"/>
              <a:tabLst>
                <a:tab pos="522605" algn="l"/>
              </a:tabLst>
            </a:pPr>
            <a:r>
              <a:rPr sz="3200" spc="-5" dirty="0">
                <a:solidFill>
                  <a:srgbClr val="6F2F9F"/>
                </a:solidFill>
                <a:latin typeface="Times New Roman"/>
                <a:cs typeface="Times New Roman"/>
              </a:rPr>
              <a:t>Its proportion </a:t>
            </a:r>
            <a:r>
              <a:rPr sz="3200" dirty="0">
                <a:solidFill>
                  <a:srgbClr val="6F2F9F"/>
                </a:solidFill>
                <a:latin typeface="Times New Roman"/>
                <a:cs typeface="Times New Roman"/>
              </a:rPr>
              <a:t>has an </a:t>
            </a:r>
            <a:r>
              <a:rPr sz="3200" spc="-5" dirty="0">
                <a:solidFill>
                  <a:srgbClr val="6F2F9F"/>
                </a:solidFill>
                <a:latin typeface="Times New Roman"/>
                <a:cs typeface="Times New Roman"/>
              </a:rPr>
              <a:t>important </a:t>
            </a:r>
            <a:r>
              <a:rPr sz="3200" spc="-15" dirty="0">
                <a:solidFill>
                  <a:srgbClr val="6F2F9F"/>
                </a:solidFill>
                <a:latin typeface="Times New Roman"/>
                <a:cs typeface="Times New Roman"/>
              </a:rPr>
              <a:t>effect </a:t>
            </a:r>
            <a:r>
              <a:rPr sz="3200" dirty="0">
                <a:solidFill>
                  <a:srgbClr val="6F2F9F"/>
                </a:solidFill>
                <a:latin typeface="Times New Roman"/>
                <a:cs typeface="Times New Roman"/>
              </a:rPr>
              <a:t>on </a:t>
            </a:r>
            <a:r>
              <a:rPr sz="3200" spc="-5" dirty="0">
                <a:solidFill>
                  <a:srgbClr val="6F2F9F"/>
                </a:solidFill>
                <a:latin typeface="Times New Roman"/>
                <a:cs typeface="Times New Roman"/>
              </a:rPr>
              <a:t>the  cement. </a:t>
            </a:r>
            <a:r>
              <a:rPr sz="3200" spc="-10" dirty="0">
                <a:solidFill>
                  <a:srgbClr val="6F2F9F"/>
                </a:solidFill>
                <a:latin typeface="Times New Roman"/>
                <a:cs typeface="Times New Roman"/>
              </a:rPr>
              <a:t>Sufficient </a:t>
            </a:r>
            <a:r>
              <a:rPr sz="3200" spc="-5" dirty="0">
                <a:solidFill>
                  <a:srgbClr val="6F2F9F"/>
                </a:solidFill>
                <a:latin typeface="Times New Roman"/>
                <a:cs typeface="Times New Roman"/>
              </a:rPr>
              <a:t>quantity </a:t>
            </a:r>
            <a:r>
              <a:rPr sz="3200" dirty="0">
                <a:solidFill>
                  <a:srgbClr val="6F2F9F"/>
                </a:solidFill>
                <a:latin typeface="Times New Roman"/>
                <a:cs typeface="Times New Roman"/>
              </a:rPr>
              <a:t>of </a:t>
            </a:r>
            <a:r>
              <a:rPr sz="3200" spc="-10" dirty="0">
                <a:solidFill>
                  <a:srgbClr val="6F2F9F"/>
                </a:solidFill>
                <a:latin typeface="Times New Roman"/>
                <a:cs typeface="Times New Roman"/>
              </a:rPr>
              <a:t>lime forms </a:t>
            </a:r>
            <a:r>
              <a:rPr sz="3200" spc="-5" dirty="0">
                <a:solidFill>
                  <a:srgbClr val="6F2F9F"/>
                </a:solidFill>
                <a:latin typeface="Times New Roman"/>
                <a:cs typeface="Times New Roman"/>
              </a:rPr>
              <a:t>di-  </a:t>
            </a:r>
            <a:r>
              <a:rPr sz="3200" dirty="0">
                <a:solidFill>
                  <a:srgbClr val="6F2F9F"/>
                </a:solidFill>
                <a:latin typeface="Times New Roman"/>
                <a:cs typeface="Times New Roman"/>
              </a:rPr>
              <a:t>calcium </a:t>
            </a:r>
            <a:r>
              <a:rPr sz="3200" spc="-5" dirty="0">
                <a:solidFill>
                  <a:srgbClr val="6F2F9F"/>
                </a:solidFill>
                <a:latin typeface="Times New Roman"/>
                <a:cs typeface="Times New Roman"/>
              </a:rPr>
              <a:t>silicate </a:t>
            </a:r>
            <a:r>
              <a:rPr sz="3200" dirty="0">
                <a:solidFill>
                  <a:srgbClr val="6F2F9F"/>
                </a:solidFill>
                <a:latin typeface="Times New Roman"/>
                <a:cs typeface="Times New Roman"/>
              </a:rPr>
              <a:t>and </a:t>
            </a:r>
            <a:r>
              <a:rPr sz="3200" spc="-5" dirty="0">
                <a:solidFill>
                  <a:srgbClr val="6F2F9F"/>
                </a:solidFill>
                <a:latin typeface="Times New Roman"/>
                <a:cs typeface="Times New Roman"/>
              </a:rPr>
              <a:t>tri-calcium silicate in the  manufacturing </a:t>
            </a:r>
            <a:r>
              <a:rPr sz="3200" dirty="0">
                <a:solidFill>
                  <a:srgbClr val="6F2F9F"/>
                </a:solidFill>
                <a:latin typeface="Times New Roman"/>
                <a:cs typeface="Times New Roman"/>
              </a:rPr>
              <a:t>of</a:t>
            </a:r>
            <a:r>
              <a:rPr sz="3200" spc="5" dirty="0">
                <a:solidFill>
                  <a:srgbClr val="6F2F9F"/>
                </a:solidFill>
                <a:latin typeface="Times New Roman"/>
                <a:cs typeface="Times New Roman"/>
              </a:rPr>
              <a:t> </a:t>
            </a:r>
            <a:r>
              <a:rPr sz="3200" spc="-5" dirty="0">
                <a:solidFill>
                  <a:srgbClr val="6F2F9F"/>
                </a:solidFill>
                <a:latin typeface="Times New Roman"/>
                <a:cs typeface="Times New Roman"/>
              </a:rPr>
              <a:t>cement.</a:t>
            </a:r>
            <a:endParaRPr sz="3200" dirty="0">
              <a:latin typeface="Times New Roman"/>
              <a:cs typeface="Times New Roman"/>
            </a:endParaRPr>
          </a:p>
          <a:p>
            <a:pPr marL="469900" marR="459740" indent="-457200" algn="just">
              <a:lnSpc>
                <a:spcPts val="3840"/>
              </a:lnSpc>
              <a:spcBef>
                <a:spcPts val="120"/>
              </a:spcBef>
              <a:buFont typeface="Arial" panose="020B0604020202020204" pitchFamily="34" charset="0"/>
              <a:buChar char="•"/>
              <a:tabLst>
                <a:tab pos="522605" algn="l"/>
              </a:tabLst>
            </a:pPr>
            <a:r>
              <a:rPr sz="3200" spc="-10" dirty="0">
                <a:solidFill>
                  <a:srgbClr val="6F2F9F"/>
                </a:solidFill>
                <a:latin typeface="Times New Roman"/>
                <a:cs typeface="Times New Roman"/>
              </a:rPr>
              <a:t>Lime </a:t>
            </a:r>
            <a:r>
              <a:rPr sz="3200" spc="-5" dirty="0">
                <a:solidFill>
                  <a:srgbClr val="6F2F9F"/>
                </a:solidFill>
                <a:latin typeface="Times New Roman"/>
                <a:cs typeface="Times New Roman"/>
              </a:rPr>
              <a:t>in excess, </a:t>
            </a:r>
            <a:r>
              <a:rPr sz="3200" dirty="0">
                <a:solidFill>
                  <a:srgbClr val="6F2F9F"/>
                </a:solidFill>
                <a:latin typeface="Times New Roman"/>
                <a:cs typeface="Times New Roman"/>
              </a:rPr>
              <a:t>causes </a:t>
            </a:r>
            <a:r>
              <a:rPr sz="3200" spc="-5" dirty="0">
                <a:solidFill>
                  <a:srgbClr val="6F2F9F"/>
                </a:solidFill>
                <a:latin typeface="Times New Roman"/>
                <a:cs typeface="Times New Roman"/>
              </a:rPr>
              <a:t>the </a:t>
            </a:r>
            <a:r>
              <a:rPr sz="3200" dirty="0">
                <a:solidFill>
                  <a:srgbClr val="6F2F9F"/>
                </a:solidFill>
                <a:latin typeface="Times New Roman"/>
                <a:cs typeface="Times New Roman"/>
              </a:rPr>
              <a:t>cement </a:t>
            </a:r>
            <a:r>
              <a:rPr sz="3200" spc="-5" dirty="0">
                <a:solidFill>
                  <a:srgbClr val="6F2F9F"/>
                </a:solidFill>
                <a:latin typeface="Times New Roman"/>
                <a:cs typeface="Times New Roman"/>
              </a:rPr>
              <a:t>to </a:t>
            </a:r>
            <a:r>
              <a:rPr sz="3200" dirty="0">
                <a:solidFill>
                  <a:srgbClr val="6F2F9F"/>
                </a:solidFill>
                <a:latin typeface="Times New Roman"/>
                <a:cs typeface="Times New Roman"/>
              </a:rPr>
              <a:t>expand  and</a:t>
            </a:r>
            <a:r>
              <a:rPr sz="3200" spc="5" dirty="0">
                <a:solidFill>
                  <a:srgbClr val="6F2F9F"/>
                </a:solidFill>
                <a:latin typeface="Times New Roman"/>
                <a:cs typeface="Times New Roman"/>
              </a:rPr>
              <a:t> </a:t>
            </a:r>
            <a:r>
              <a:rPr sz="3200" spc="-5" dirty="0">
                <a:solidFill>
                  <a:srgbClr val="6F2F9F"/>
                </a:solidFill>
                <a:latin typeface="Times New Roman"/>
                <a:cs typeface="Times New Roman"/>
              </a:rPr>
              <a:t>disintegrate.</a:t>
            </a:r>
            <a:endParaRPr sz="3200" dirty="0">
              <a:latin typeface="Times New Roman"/>
              <a:cs typeface="Times New Roman"/>
            </a:endParaRPr>
          </a:p>
        </p:txBody>
      </p:sp>
      <p:sp>
        <p:nvSpPr>
          <p:cNvPr id="3" name="object 3"/>
          <p:cNvSpPr txBox="1">
            <a:spLocks noGrp="1"/>
          </p:cNvSpPr>
          <p:nvPr>
            <p:ph type="title"/>
          </p:nvPr>
        </p:nvSpPr>
        <p:spPr>
          <a:xfrm>
            <a:off x="95250" y="34290"/>
            <a:ext cx="3067050" cy="574040"/>
          </a:xfrm>
          <a:prstGeom prst="rect">
            <a:avLst/>
          </a:prstGeom>
        </p:spPr>
        <p:txBody>
          <a:bodyPr vert="horz" wrap="square" lIns="0" tIns="12700" rIns="0" bIns="0" rtlCol="0">
            <a:spAutoFit/>
          </a:bodyPr>
          <a:lstStyle/>
          <a:p>
            <a:pPr marL="12700">
              <a:lnSpc>
                <a:spcPct val="100000"/>
              </a:lnSpc>
              <a:spcBef>
                <a:spcPts val="100"/>
              </a:spcBef>
            </a:pPr>
            <a:r>
              <a:rPr spc="-5" dirty="0"/>
              <a:t>(i)</a:t>
            </a:r>
            <a:r>
              <a:rPr u="heavy" spc="-5" dirty="0">
                <a:uFill>
                  <a:solidFill>
                    <a:srgbClr val="000000"/>
                  </a:solidFill>
                </a:uFill>
              </a:rPr>
              <a:t> </a:t>
            </a:r>
            <a:r>
              <a:rPr u="heavy" spc="-10" dirty="0">
                <a:uFill>
                  <a:solidFill>
                    <a:srgbClr val="000000"/>
                  </a:solidFill>
                </a:uFill>
              </a:rPr>
              <a:t>Lime</a:t>
            </a:r>
            <a:r>
              <a:rPr u="heavy" spc="-90" dirty="0">
                <a:uFill>
                  <a:solidFill>
                    <a:srgbClr val="000000"/>
                  </a:solidFill>
                </a:uFill>
              </a:rPr>
              <a:t> </a:t>
            </a:r>
            <a:r>
              <a:rPr u="heavy" spc="-5" dirty="0">
                <a:uFill>
                  <a:solidFill>
                    <a:srgbClr val="000000"/>
                  </a:solidFill>
                </a:uFill>
              </a:rPr>
              <a:t>(CaO):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2440" y="515620"/>
            <a:ext cx="4384675" cy="756920"/>
          </a:xfrm>
          <a:prstGeom prst="rect">
            <a:avLst/>
          </a:prstGeom>
        </p:spPr>
        <p:txBody>
          <a:bodyPr vert="horz" wrap="square" lIns="0" tIns="12700" rIns="0" bIns="0" rtlCol="0">
            <a:spAutoFit/>
          </a:bodyPr>
          <a:lstStyle/>
          <a:p>
            <a:pPr marL="12700">
              <a:lnSpc>
                <a:spcPct val="100000"/>
              </a:lnSpc>
              <a:spcBef>
                <a:spcPts val="100"/>
              </a:spcBef>
            </a:pPr>
            <a:r>
              <a:rPr sz="4800" spc="-5" dirty="0"/>
              <a:t>(ii) </a:t>
            </a:r>
            <a:r>
              <a:rPr sz="4800" u="heavy" spc="-10" dirty="0">
                <a:uFill>
                  <a:solidFill>
                    <a:srgbClr val="000000"/>
                  </a:solidFill>
                </a:uFill>
              </a:rPr>
              <a:t>Silica</a:t>
            </a:r>
            <a:r>
              <a:rPr sz="4800" u="heavy" spc="-85" dirty="0">
                <a:uFill>
                  <a:solidFill>
                    <a:srgbClr val="000000"/>
                  </a:solidFill>
                </a:uFill>
              </a:rPr>
              <a:t> </a:t>
            </a:r>
            <a:r>
              <a:rPr sz="4800" u="heavy" spc="-5" dirty="0">
                <a:uFill>
                  <a:solidFill>
                    <a:srgbClr val="000000"/>
                  </a:solidFill>
                </a:uFill>
              </a:rPr>
              <a:t>(SiO2):</a:t>
            </a:r>
            <a:endParaRPr sz="4800"/>
          </a:p>
        </p:txBody>
      </p:sp>
      <p:sp>
        <p:nvSpPr>
          <p:cNvPr id="3" name="object 3"/>
          <p:cNvSpPr txBox="1"/>
          <p:nvPr/>
        </p:nvSpPr>
        <p:spPr>
          <a:xfrm>
            <a:off x="472440" y="1733550"/>
            <a:ext cx="8147050" cy="3983142"/>
          </a:xfrm>
          <a:prstGeom prst="rect">
            <a:avLst/>
          </a:prstGeom>
        </p:spPr>
        <p:txBody>
          <a:bodyPr vert="horz" wrap="square" lIns="0" tIns="12700" rIns="0" bIns="0" rtlCol="0">
            <a:spAutoFit/>
          </a:bodyPr>
          <a:lstStyle/>
          <a:p>
            <a:pPr marL="469900" marR="5080" indent="-457200" algn="just">
              <a:lnSpc>
                <a:spcPct val="100000"/>
              </a:lnSpc>
              <a:spcBef>
                <a:spcPts val="100"/>
              </a:spcBef>
              <a:buFont typeface="Arial" panose="020B0604020202020204" pitchFamily="34" charset="0"/>
              <a:buChar char="•"/>
              <a:tabLst>
                <a:tab pos="523240" algn="l"/>
              </a:tabLst>
            </a:pPr>
            <a:r>
              <a:rPr sz="3200" dirty="0">
                <a:solidFill>
                  <a:srgbClr val="6F2F9F"/>
                </a:solidFill>
                <a:latin typeface="Times New Roman"/>
                <a:cs typeface="Times New Roman"/>
              </a:rPr>
              <a:t>The quantity of </a:t>
            </a:r>
            <a:r>
              <a:rPr sz="3200" spc="-5" dirty="0">
                <a:solidFill>
                  <a:srgbClr val="6F2F9F"/>
                </a:solidFill>
                <a:latin typeface="Times New Roman"/>
                <a:cs typeface="Times New Roman"/>
              </a:rPr>
              <a:t>silica </a:t>
            </a:r>
            <a:r>
              <a:rPr sz="3200" dirty="0">
                <a:solidFill>
                  <a:srgbClr val="6F2F9F"/>
                </a:solidFill>
                <a:latin typeface="Times New Roman"/>
                <a:cs typeface="Times New Roman"/>
              </a:rPr>
              <a:t>should be enough </a:t>
            </a:r>
            <a:r>
              <a:rPr sz="3200" spc="-5" dirty="0">
                <a:solidFill>
                  <a:srgbClr val="6F2F9F"/>
                </a:solidFill>
                <a:latin typeface="Times New Roman"/>
                <a:cs typeface="Times New Roman"/>
              </a:rPr>
              <a:t>to  form di-calcium silicate and tri-calcium silicate </a:t>
            </a:r>
            <a:r>
              <a:rPr sz="3200" spc="-10" dirty="0">
                <a:solidFill>
                  <a:srgbClr val="6F2F9F"/>
                </a:solidFill>
                <a:latin typeface="Times New Roman"/>
                <a:cs typeface="Times New Roman"/>
              </a:rPr>
              <a:t>in  </a:t>
            </a:r>
            <a:r>
              <a:rPr sz="3200" spc="-5" dirty="0">
                <a:solidFill>
                  <a:srgbClr val="6F2F9F"/>
                </a:solidFill>
                <a:latin typeface="Times New Roman"/>
                <a:cs typeface="Times New Roman"/>
              </a:rPr>
              <a:t>the manufacturing </a:t>
            </a:r>
            <a:r>
              <a:rPr sz="3200" dirty="0">
                <a:solidFill>
                  <a:srgbClr val="6F2F9F"/>
                </a:solidFill>
                <a:latin typeface="Times New Roman"/>
                <a:cs typeface="Times New Roman"/>
              </a:rPr>
              <a:t>of </a:t>
            </a:r>
            <a:r>
              <a:rPr sz="3200" spc="-5" dirty="0">
                <a:solidFill>
                  <a:srgbClr val="6F2F9F"/>
                </a:solidFill>
                <a:latin typeface="Times New Roman"/>
                <a:cs typeface="Times New Roman"/>
              </a:rPr>
              <a:t>cement.</a:t>
            </a:r>
            <a:endParaRPr sz="3200" dirty="0">
              <a:latin typeface="Times New Roman"/>
              <a:cs typeface="Times New Roman"/>
            </a:endParaRPr>
          </a:p>
          <a:p>
            <a:pPr marL="457200" indent="-457200" algn="just">
              <a:lnSpc>
                <a:spcPct val="100000"/>
              </a:lnSpc>
              <a:spcBef>
                <a:spcPts val="45"/>
              </a:spcBef>
              <a:buClr>
                <a:srgbClr val="6F2F9F"/>
              </a:buClr>
              <a:buFont typeface="Arial" panose="020B0604020202020204" pitchFamily="34" charset="0"/>
              <a:buChar char="•"/>
            </a:pPr>
            <a:endParaRPr sz="3300" dirty="0">
              <a:latin typeface="Times New Roman"/>
              <a:cs typeface="Times New Roman"/>
            </a:endParaRPr>
          </a:p>
          <a:p>
            <a:pPr marL="571500" indent="-457200" algn="just">
              <a:lnSpc>
                <a:spcPct val="100000"/>
              </a:lnSpc>
              <a:buFont typeface="Arial" panose="020B0604020202020204" pitchFamily="34" charset="0"/>
              <a:buChar char="•"/>
              <a:tabLst>
                <a:tab pos="523240" algn="l"/>
              </a:tabLst>
            </a:pPr>
            <a:r>
              <a:rPr sz="3200" spc="-5" dirty="0">
                <a:solidFill>
                  <a:srgbClr val="6F2F9F"/>
                </a:solidFill>
                <a:latin typeface="Times New Roman"/>
                <a:cs typeface="Times New Roman"/>
              </a:rPr>
              <a:t>Silica </a:t>
            </a:r>
            <a:r>
              <a:rPr sz="3200" dirty="0">
                <a:solidFill>
                  <a:srgbClr val="6F2F9F"/>
                </a:solidFill>
                <a:latin typeface="Times New Roman"/>
                <a:cs typeface="Times New Roman"/>
              </a:rPr>
              <a:t>gives </a:t>
            </a:r>
            <a:r>
              <a:rPr sz="3200" spc="-5" dirty="0">
                <a:solidFill>
                  <a:srgbClr val="6F2F9F"/>
                </a:solidFill>
                <a:latin typeface="Times New Roman"/>
                <a:cs typeface="Times New Roman"/>
              </a:rPr>
              <a:t>strength to the</a:t>
            </a:r>
            <a:r>
              <a:rPr sz="3200" spc="25" dirty="0">
                <a:solidFill>
                  <a:srgbClr val="6F2F9F"/>
                </a:solidFill>
                <a:latin typeface="Times New Roman"/>
                <a:cs typeface="Times New Roman"/>
              </a:rPr>
              <a:t> </a:t>
            </a:r>
            <a:r>
              <a:rPr sz="3200" spc="-5" dirty="0">
                <a:solidFill>
                  <a:srgbClr val="6F2F9F"/>
                </a:solidFill>
                <a:latin typeface="Times New Roman"/>
                <a:cs typeface="Times New Roman"/>
              </a:rPr>
              <a:t>cement.</a:t>
            </a:r>
            <a:endParaRPr sz="3200" dirty="0">
              <a:latin typeface="Times New Roman"/>
              <a:cs typeface="Times New Roman"/>
            </a:endParaRPr>
          </a:p>
          <a:p>
            <a:pPr marL="457200" indent="-457200" algn="just">
              <a:lnSpc>
                <a:spcPct val="100000"/>
              </a:lnSpc>
              <a:spcBef>
                <a:spcPts val="35"/>
              </a:spcBef>
              <a:buClr>
                <a:srgbClr val="6F2F9F"/>
              </a:buClr>
              <a:buFont typeface="Arial" panose="020B0604020202020204" pitchFamily="34" charset="0"/>
              <a:buChar char="•"/>
            </a:pPr>
            <a:endParaRPr sz="3300" dirty="0">
              <a:latin typeface="Times New Roman"/>
              <a:cs typeface="Times New Roman"/>
            </a:endParaRPr>
          </a:p>
          <a:p>
            <a:pPr marL="469900" marR="1096010" indent="-457200" algn="just">
              <a:lnSpc>
                <a:spcPct val="100000"/>
              </a:lnSpc>
              <a:buFont typeface="Arial" panose="020B0604020202020204" pitchFamily="34" charset="0"/>
              <a:buChar char="•"/>
              <a:tabLst>
                <a:tab pos="523240" algn="l"/>
              </a:tabLst>
            </a:pPr>
            <a:r>
              <a:rPr sz="3200" spc="-5" dirty="0">
                <a:solidFill>
                  <a:srgbClr val="6F2F9F"/>
                </a:solidFill>
                <a:latin typeface="Times New Roman"/>
                <a:cs typeface="Times New Roman"/>
              </a:rPr>
              <a:t>Silica in </a:t>
            </a:r>
            <a:r>
              <a:rPr sz="3200" dirty="0">
                <a:solidFill>
                  <a:srgbClr val="6F2F9F"/>
                </a:solidFill>
                <a:latin typeface="Times New Roman"/>
                <a:cs typeface="Times New Roman"/>
              </a:rPr>
              <a:t>excess causes </a:t>
            </a:r>
            <a:r>
              <a:rPr sz="3200" spc="-5" dirty="0">
                <a:solidFill>
                  <a:srgbClr val="6F2F9F"/>
                </a:solidFill>
                <a:latin typeface="Times New Roman"/>
                <a:cs typeface="Times New Roman"/>
              </a:rPr>
              <a:t>the cement to </a:t>
            </a:r>
            <a:r>
              <a:rPr sz="3200" dirty="0">
                <a:solidFill>
                  <a:srgbClr val="6F2F9F"/>
                </a:solidFill>
                <a:latin typeface="Times New Roman"/>
                <a:cs typeface="Times New Roman"/>
              </a:rPr>
              <a:t>set  slowly.</a:t>
            </a:r>
            <a:endParaRPr sz="3200" dirty="0">
              <a:latin typeface="Times New Roman"/>
              <a:cs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5459" y="631190"/>
            <a:ext cx="5335270" cy="695960"/>
          </a:xfrm>
          <a:prstGeom prst="rect">
            <a:avLst/>
          </a:prstGeom>
        </p:spPr>
        <p:txBody>
          <a:bodyPr vert="horz" wrap="square" lIns="0" tIns="12700" rIns="0" bIns="0" rtlCol="0">
            <a:spAutoFit/>
          </a:bodyPr>
          <a:lstStyle/>
          <a:p>
            <a:pPr marL="12700">
              <a:lnSpc>
                <a:spcPct val="100000"/>
              </a:lnSpc>
              <a:spcBef>
                <a:spcPts val="100"/>
              </a:spcBef>
            </a:pPr>
            <a:r>
              <a:rPr sz="4400" dirty="0"/>
              <a:t>(iii) </a:t>
            </a:r>
            <a:r>
              <a:rPr sz="4400" u="heavy" spc="-5" dirty="0">
                <a:uFill>
                  <a:solidFill>
                    <a:srgbClr val="000000"/>
                  </a:solidFill>
                </a:uFill>
              </a:rPr>
              <a:t>Alumina</a:t>
            </a:r>
            <a:r>
              <a:rPr sz="4400" u="heavy" spc="-55" dirty="0">
                <a:uFill>
                  <a:solidFill>
                    <a:srgbClr val="000000"/>
                  </a:solidFill>
                </a:uFill>
              </a:rPr>
              <a:t> </a:t>
            </a:r>
            <a:r>
              <a:rPr sz="4400" u="heavy" spc="-5" dirty="0">
                <a:uFill>
                  <a:solidFill>
                    <a:srgbClr val="000000"/>
                  </a:solidFill>
                </a:uFill>
              </a:rPr>
              <a:t>(Al2O3):</a:t>
            </a:r>
            <a:endParaRPr sz="4400"/>
          </a:p>
        </p:txBody>
      </p:sp>
      <p:sp>
        <p:nvSpPr>
          <p:cNvPr id="3" name="object 3"/>
          <p:cNvSpPr txBox="1"/>
          <p:nvPr/>
        </p:nvSpPr>
        <p:spPr>
          <a:xfrm>
            <a:off x="505459" y="2073909"/>
            <a:ext cx="7851775" cy="3961981"/>
          </a:xfrm>
          <a:prstGeom prst="rect">
            <a:avLst/>
          </a:prstGeom>
        </p:spPr>
        <p:txBody>
          <a:bodyPr vert="horz" wrap="square" lIns="0" tIns="14604" rIns="0" bIns="0" rtlCol="0">
            <a:spAutoFit/>
          </a:bodyPr>
          <a:lstStyle/>
          <a:p>
            <a:pPr marL="584200" marR="257175" indent="-571500" algn="just">
              <a:lnSpc>
                <a:spcPts val="4480"/>
              </a:lnSpc>
              <a:spcBef>
                <a:spcPts val="114"/>
              </a:spcBef>
              <a:buClr>
                <a:srgbClr val="000000"/>
              </a:buClr>
              <a:buFont typeface="Arial" panose="020B0604020202020204" pitchFamily="34" charset="0"/>
              <a:buChar char="•"/>
              <a:tabLst>
                <a:tab pos="609600" algn="l"/>
              </a:tabLst>
            </a:pPr>
            <a:r>
              <a:rPr sz="3600" spc="-5" dirty="0">
                <a:solidFill>
                  <a:srgbClr val="6F2F9F"/>
                </a:solidFill>
                <a:latin typeface="Times New Roman"/>
                <a:cs typeface="Times New Roman"/>
              </a:rPr>
              <a:t>Alumina supports </a:t>
            </a:r>
            <a:r>
              <a:rPr sz="3600" spc="-10" dirty="0">
                <a:solidFill>
                  <a:srgbClr val="6F2F9F"/>
                </a:solidFill>
                <a:latin typeface="Times New Roman"/>
                <a:cs typeface="Times New Roman"/>
              </a:rPr>
              <a:t>to </a:t>
            </a:r>
            <a:r>
              <a:rPr sz="3600" spc="-5" dirty="0">
                <a:solidFill>
                  <a:srgbClr val="6F2F9F"/>
                </a:solidFill>
                <a:latin typeface="Times New Roman"/>
                <a:cs typeface="Times New Roman"/>
              </a:rPr>
              <a:t>set quickly to the  </a:t>
            </a:r>
            <a:r>
              <a:rPr sz="3600" spc="-10" dirty="0">
                <a:solidFill>
                  <a:srgbClr val="6F2F9F"/>
                </a:solidFill>
                <a:latin typeface="Times New Roman"/>
                <a:cs typeface="Times New Roman"/>
              </a:rPr>
              <a:t>cement.</a:t>
            </a:r>
            <a:endParaRPr sz="3600" dirty="0">
              <a:latin typeface="Times New Roman"/>
              <a:cs typeface="Times New Roman"/>
            </a:endParaRPr>
          </a:p>
          <a:p>
            <a:pPr marL="571500" indent="-571500" algn="just">
              <a:lnSpc>
                <a:spcPct val="100000"/>
              </a:lnSpc>
              <a:spcBef>
                <a:spcPts val="5"/>
              </a:spcBef>
              <a:buFont typeface="Arial" panose="020B0604020202020204" pitchFamily="34" charset="0"/>
              <a:buChar char="•"/>
            </a:pPr>
            <a:endParaRPr sz="3600" dirty="0">
              <a:latin typeface="Times New Roman"/>
              <a:cs typeface="Times New Roman"/>
            </a:endParaRPr>
          </a:p>
          <a:p>
            <a:pPr marL="698500" indent="-571500" algn="just">
              <a:lnSpc>
                <a:spcPct val="100000"/>
              </a:lnSpc>
              <a:buFont typeface="Arial" panose="020B0604020202020204" pitchFamily="34" charset="0"/>
              <a:buChar char="•"/>
              <a:tabLst>
                <a:tab pos="584200" algn="l"/>
              </a:tabLst>
            </a:pPr>
            <a:r>
              <a:rPr sz="3600" spc="-10" dirty="0">
                <a:solidFill>
                  <a:srgbClr val="6F2F9F"/>
                </a:solidFill>
                <a:latin typeface="Times New Roman"/>
                <a:cs typeface="Times New Roman"/>
              </a:rPr>
              <a:t>Lowers the </a:t>
            </a:r>
            <a:r>
              <a:rPr sz="3600" spc="-5" dirty="0">
                <a:solidFill>
                  <a:srgbClr val="6F2F9F"/>
                </a:solidFill>
                <a:latin typeface="Times New Roman"/>
                <a:cs typeface="Times New Roman"/>
              </a:rPr>
              <a:t>clinkering</a:t>
            </a:r>
            <a:r>
              <a:rPr sz="3600" spc="-35" dirty="0">
                <a:solidFill>
                  <a:srgbClr val="6F2F9F"/>
                </a:solidFill>
                <a:latin typeface="Times New Roman"/>
                <a:cs typeface="Times New Roman"/>
              </a:rPr>
              <a:t> </a:t>
            </a:r>
            <a:r>
              <a:rPr sz="3600" spc="-10" dirty="0">
                <a:solidFill>
                  <a:srgbClr val="6F2F9F"/>
                </a:solidFill>
                <a:latin typeface="Times New Roman"/>
                <a:cs typeface="Times New Roman"/>
              </a:rPr>
              <a:t>temperature.</a:t>
            </a:r>
            <a:endParaRPr sz="3600" dirty="0">
              <a:latin typeface="Times New Roman"/>
              <a:cs typeface="Times New Roman"/>
            </a:endParaRPr>
          </a:p>
          <a:p>
            <a:pPr marL="571500" indent="-571500" algn="just">
              <a:lnSpc>
                <a:spcPct val="100000"/>
              </a:lnSpc>
              <a:spcBef>
                <a:spcPts val="5"/>
              </a:spcBef>
              <a:buFont typeface="Arial" panose="020B0604020202020204" pitchFamily="34" charset="0"/>
              <a:buChar char="•"/>
            </a:pPr>
            <a:endParaRPr sz="3600" dirty="0">
              <a:latin typeface="Times New Roman"/>
              <a:cs typeface="Times New Roman"/>
            </a:endParaRPr>
          </a:p>
          <a:p>
            <a:pPr marL="584200" marR="5080" indent="-571500" algn="just">
              <a:lnSpc>
                <a:spcPct val="100000"/>
              </a:lnSpc>
              <a:buFont typeface="Arial" panose="020B0604020202020204" pitchFamily="34" charset="0"/>
              <a:buChar char="•"/>
              <a:tabLst>
                <a:tab pos="584200" algn="l"/>
              </a:tabLst>
            </a:pPr>
            <a:r>
              <a:rPr sz="3600" spc="-5" dirty="0">
                <a:solidFill>
                  <a:srgbClr val="6F2F9F"/>
                </a:solidFill>
                <a:latin typeface="Times New Roman"/>
                <a:cs typeface="Times New Roman"/>
              </a:rPr>
              <a:t>Alumina </a:t>
            </a:r>
            <a:r>
              <a:rPr sz="3600" spc="-10" dirty="0">
                <a:solidFill>
                  <a:srgbClr val="6F2F9F"/>
                </a:solidFill>
                <a:latin typeface="Times New Roman"/>
                <a:cs typeface="Times New Roman"/>
              </a:rPr>
              <a:t>in </a:t>
            </a:r>
            <a:r>
              <a:rPr sz="3600" spc="-5" dirty="0">
                <a:solidFill>
                  <a:srgbClr val="6F2F9F"/>
                </a:solidFill>
                <a:latin typeface="Times New Roman"/>
                <a:cs typeface="Times New Roman"/>
              </a:rPr>
              <a:t>excess, reduces the strength  </a:t>
            </a:r>
            <a:r>
              <a:rPr sz="3600" dirty="0">
                <a:solidFill>
                  <a:srgbClr val="6F2F9F"/>
                </a:solidFill>
                <a:latin typeface="Times New Roman"/>
                <a:cs typeface="Times New Roman"/>
              </a:rPr>
              <a:t>of </a:t>
            </a:r>
            <a:r>
              <a:rPr sz="3600" spc="-5" dirty="0">
                <a:solidFill>
                  <a:srgbClr val="6F2F9F"/>
                </a:solidFill>
                <a:latin typeface="Times New Roman"/>
                <a:cs typeface="Times New Roman"/>
              </a:rPr>
              <a:t>the</a:t>
            </a:r>
            <a:r>
              <a:rPr sz="3600" spc="-25" dirty="0">
                <a:solidFill>
                  <a:srgbClr val="6F2F9F"/>
                </a:solidFill>
                <a:latin typeface="Times New Roman"/>
                <a:cs typeface="Times New Roman"/>
              </a:rPr>
              <a:t> </a:t>
            </a:r>
            <a:r>
              <a:rPr sz="3600" spc="-10" dirty="0">
                <a:solidFill>
                  <a:srgbClr val="6F2F9F"/>
                </a:solidFill>
                <a:latin typeface="Times New Roman"/>
                <a:cs typeface="Times New Roman"/>
              </a:rPr>
              <a:t>cement.</a:t>
            </a:r>
            <a:endParaRPr sz="3600" dirty="0">
              <a:latin typeface="Times New Roman"/>
              <a:cs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21359" y="1085850"/>
            <a:ext cx="5876925" cy="695960"/>
          </a:xfrm>
          <a:prstGeom prst="rect">
            <a:avLst/>
          </a:prstGeom>
        </p:spPr>
        <p:txBody>
          <a:bodyPr vert="horz" wrap="square" lIns="0" tIns="12700" rIns="0" bIns="0" rtlCol="0">
            <a:spAutoFit/>
          </a:bodyPr>
          <a:lstStyle/>
          <a:p>
            <a:pPr marL="12700">
              <a:lnSpc>
                <a:spcPct val="100000"/>
              </a:lnSpc>
              <a:spcBef>
                <a:spcPts val="100"/>
              </a:spcBef>
            </a:pPr>
            <a:r>
              <a:rPr sz="4400" b="1" dirty="0">
                <a:latin typeface="Times New Roman"/>
                <a:cs typeface="Times New Roman"/>
              </a:rPr>
              <a:t>(iv) </a:t>
            </a:r>
            <a:r>
              <a:rPr sz="4400" b="1" u="heavy" spc="-5" dirty="0">
                <a:uFill>
                  <a:solidFill>
                    <a:srgbClr val="000000"/>
                  </a:solidFill>
                </a:uFill>
                <a:latin typeface="Times New Roman"/>
                <a:cs typeface="Times New Roman"/>
              </a:rPr>
              <a:t>Iron </a:t>
            </a:r>
            <a:r>
              <a:rPr sz="4400" b="1" u="heavy" dirty="0">
                <a:uFill>
                  <a:solidFill>
                    <a:srgbClr val="000000"/>
                  </a:solidFill>
                </a:uFill>
                <a:latin typeface="Times New Roman"/>
                <a:cs typeface="Times New Roman"/>
              </a:rPr>
              <a:t>Oxide</a:t>
            </a:r>
            <a:r>
              <a:rPr sz="4400" b="1" u="heavy" spc="-65" dirty="0">
                <a:uFill>
                  <a:solidFill>
                    <a:srgbClr val="000000"/>
                  </a:solidFill>
                </a:uFill>
                <a:latin typeface="Times New Roman"/>
                <a:cs typeface="Times New Roman"/>
              </a:rPr>
              <a:t> </a:t>
            </a:r>
            <a:r>
              <a:rPr sz="4400" b="1" u="heavy" spc="-5" dirty="0">
                <a:uFill>
                  <a:solidFill>
                    <a:srgbClr val="000000"/>
                  </a:solidFill>
                </a:uFill>
                <a:latin typeface="Times New Roman"/>
                <a:cs typeface="Times New Roman"/>
              </a:rPr>
              <a:t>(Fe2O3):</a:t>
            </a:r>
            <a:endParaRPr sz="4400">
              <a:latin typeface="Times New Roman"/>
              <a:cs typeface="Times New Roman"/>
            </a:endParaRPr>
          </a:p>
        </p:txBody>
      </p:sp>
      <p:sp>
        <p:nvSpPr>
          <p:cNvPr id="3" name="object 3"/>
          <p:cNvSpPr txBox="1"/>
          <p:nvPr/>
        </p:nvSpPr>
        <p:spPr>
          <a:xfrm>
            <a:off x="721358" y="2425700"/>
            <a:ext cx="8041641" cy="1366520"/>
          </a:xfrm>
          <a:prstGeom prst="rect">
            <a:avLst/>
          </a:prstGeom>
        </p:spPr>
        <p:txBody>
          <a:bodyPr vert="horz" wrap="square" lIns="0" tIns="12700" rIns="0" bIns="0" rtlCol="0">
            <a:spAutoFit/>
          </a:bodyPr>
          <a:lstStyle/>
          <a:p>
            <a:pPr marL="584200" marR="5080" indent="-571500">
              <a:lnSpc>
                <a:spcPct val="100000"/>
              </a:lnSpc>
              <a:spcBef>
                <a:spcPts val="100"/>
              </a:spcBef>
              <a:buFont typeface="Arial" panose="020B0604020202020204" pitchFamily="34" charset="0"/>
              <a:buChar char="•"/>
            </a:pPr>
            <a:r>
              <a:rPr sz="4400" spc="-5" dirty="0">
                <a:solidFill>
                  <a:srgbClr val="6F2F9F"/>
                </a:solidFill>
                <a:latin typeface="Times New Roman"/>
                <a:cs typeface="Times New Roman"/>
              </a:rPr>
              <a:t>Iron </a:t>
            </a:r>
            <a:r>
              <a:rPr sz="4400" dirty="0">
                <a:solidFill>
                  <a:srgbClr val="6F2F9F"/>
                </a:solidFill>
                <a:latin typeface="Times New Roman"/>
                <a:cs typeface="Times New Roman"/>
              </a:rPr>
              <a:t>oxide gives </a:t>
            </a:r>
            <a:r>
              <a:rPr sz="4400" spc="-5" dirty="0">
                <a:solidFill>
                  <a:srgbClr val="6F2F9F"/>
                </a:solidFill>
                <a:latin typeface="Times New Roman"/>
                <a:cs typeface="Times New Roman"/>
              </a:rPr>
              <a:t>colour </a:t>
            </a:r>
            <a:r>
              <a:rPr sz="4400" dirty="0">
                <a:solidFill>
                  <a:srgbClr val="6F2F9F"/>
                </a:solidFill>
                <a:latin typeface="Times New Roman"/>
                <a:cs typeface="Times New Roman"/>
              </a:rPr>
              <a:t>to </a:t>
            </a:r>
            <a:r>
              <a:rPr sz="4400" spc="-5" dirty="0">
                <a:solidFill>
                  <a:srgbClr val="6F2F9F"/>
                </a:solidFill>
                <a:latin typeface="Times New Roman"/>
                <a:cs typeface="Times New Roman"/>
              </a:rPr>
              <a:t>the  cement.</a:t>
            </a:r>
            <a:endParaRPr sz="4400" dirty="0">
              <a:latin typeface="Times New Roman"/>
              <a:cs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48640" y="621029"/>
            <a:ext cx="7679690" cy="3359894"/>
          </a:xfrm>
          <a:prstGeom prst="rect">
            <a:avLst/>
          </a:prstGeom>
        </p:spPr>
        <p:txBody>
          <a:bodyPr vert="horz" wrap="square" lIns="0" tIns="12700" rIns="0" bIns="0" rtlCol="0">
            <a:spAutoFit/>
          </a:bodyPr>
          <a:lstStyle/>
          <a:p>
            <a:pPr marL="12700">
              <a:lnSpc>
                <a:spcPct val="100000"/>
              </a:lnSpc>
              <a:spcBef>
                <a:spcPts val="100"/>
              </a:spcBef>
            </a:pPr>
            <a:r>
              <a:rPr sz="3600" b="1" spc="-5" dirty="0">
                <a:latin typeface="Times New Roman"/>
                <a:cs typeface="Times New Roman"/>
              </a:rPr>
              <a:t>(v) </a:t>
            </a:r>
            <a:r>
              <a:rPr sz="3600" b="1" u="heavy" spc="-5" dirty="0">
                <a:uFill>
                  <a:solidFill>
                    <a:srgbClr val="000000"/>
                  </a:solidFill>
                </a:uFill>
                <a:latin typeface="Times New Roman"/>
                <a:cs typeface="Times New Roman"/>
              </a:rPr>
              <a:t>Magnesia (MgO):</a:t>
            </a:r>
            <a:endParaRPr sz="3600" dirty="0">
              <a:latin typeface="Times New Roman"/>
              <a:cs typeface="Times New Roman"/>
            </a:endParaRPr>
          </a:p>
          <a:p>
            <a:pPr>
              <a:lnSpc>
                <a:spcPct val="100000"/>
              </a:lnSpc>
              <a:spcBef>
                <a:spcPts val="5"/>
              </a:spcBef>
            </a:pPr>
            <a:endParaRPr sz="3750" dirty="0">
              <a:latin typeface="Times New Roman"/>
              <a:cs typeface="Times New Roman"/>
            </a:endParaRPr>
          </a:p>
          <a:p>
            <a:pPr marL="584200" marR="941069" indent="-571500" algn="just">
              <a:lnSpc>
                <a:spcPct val="100000"/>
              </a:lnSpc>
              <a:buSzPct val="97222"/>
              <a:buFont typeface="Arial" panose="020B0604020202020204" pitchFamily="34" charset="0"/>
              <a:buChar char="•"/>
              <a:tabLst>
                <a:tab pos="356235" algn="l"/>
              </a:tabLst>
            </a:pPr>
            <a:r>
              <a:rPr sz="3600" spc="-5" dirty="0">
                <a:solidFill>
                  <a:srgbClr val="6F2F9F"/>
                </a:solidFill>
                <a:latin typeface="Times New Roman"/>
                <a:cs typeface="Times New Roman"/>
              </a:rPr>
              <a:t>It also helps in giving colour to</a:t>
            </a:r>
            <a:r>
              <a:rPr sz="3600" spc="-65" dirty="0">
                <a:solidFill>
                  <a:srgbClr val="6F2F9F"/>
                </a:solidFill>
                <a:latin typeface="Times New Roman"/>
                <a:cs typeface="Times New Roman"/>
              </a:rPr>
              <a:t> </a:t>
            </a:r>
            <a:r>
              <a:rPr sz="3600" spc="-5" dirty="0">
                <a:solidFill>
                  <a:srgbClr val="6F2F9F"/>
                </a:solidFill>
                <a:latin typeface="Times New Roman"/>
                <a:cs typeface="Times New Roman"/>
              </a:rPr>
              <a:t>the  </a:t>
            </a:r>
            <a:r>
              <a:rPr sz="3600" spc="-10" dirty="0">
                <a:solidFill>
                  <a:srgbClr val="6F2F9F"/>
                </a:solidFill>
                <a:latin typeface="Times New Roman"/>
                <a:cs typeface="Times New Roman"/>
              </a:rPr>
              <a:t>cement.</a:t>
            </a:r>
            <a:endParaRPr sz="3600" dirty="0">
              <a:latin typeface="Times New Roman"/>
              <a:cs typeface="Times New Roman"/>
            </a:endParaRPr>
          </a:p>
          <a:p>
            <a:pPr marL="584200" marR="5080" indent="-571500" algn="just">
              <a:lnSpc>
                <a:spcPct val="100000"/>
              </a:lnSpc>
              <a:buSzPct val="97222"/>
              <a:buFont typeface="Arial" panose="020B0604020202020204" pitchFamily="34" charset="0"/>
              <a:buChar char="•"/>
              <a:tabLst>
                <a:tab pos="356235" algn="l"/>
              </a:tabLst>
            </a:pPr>
            <a:r>
              <a:rPr sz="3600" spc="-5" dirty="0">
                <a:solidFill>
                  <a:srgbClr val="6F2F9F"/>
                </a:solidFill>
                <a:latin typeface="Times New Roman"/>
                <a:cs typeface="Times New Roman"/>
              </a:rPr>
              <a:t>Magnesium </a:t>
            </a:r>
            <a:r>
              <a:rPr sz="3600" spc="-10" dirty="0" smtClean="0">
                <a:solidFill>
                  <a:srgbClr val="6F2F9F"/>
                </a:solidFill>
                <a:latin typeface="Times New Roman"/>
                <a:cs typeface="Times New Roman"/>
              </a:rPr>
              <a:t>in</a:t>
            </a:r>
            <a:r>
              <a:rPr lang="en-US" sz="3600" spc="-10" dirty="0" smtClean="0">
                <a:solidFill>
                  <a:srgbClr val="6F2F9F"/>
                </a:solidFill>
                <a:latin typeface="Times New Roman"/>
                <a:cs typeface="Times New Roman"/>
              </a:rPr>
              <a:t> </a:t>
            </a:r>
            <a:r>
              <a:rPr sz="3600" spc="-5" dirty="0" smtClean="0">
                <a:solidFill>
                  <a:srgbClr val="6F2F9F"/>
                </a:solidFill>
                <a:latin typeface="Times New Roman"/>
                <a:cs typeface="Times New Roman"/>
              </a:rPr>
              <a:t>excess </a:t>
            </a:r>
            <a:r>
              <a:rPr sz="3600" spc="-10" dirty="0">
                <a:solidFill>
                  <a:srgbClr val="6F2F9F"/>
                </a:solidFill>
                <a:latin typeface="Times New Roman"/>
                <a:cs typeface="Times New Roman"/>
              </a:rPr>
              <a:t>makes </a:t>
            </a:r>
            <a:r>
              <a:rPr sz="3600" spc="-5" dirty="0">
                <a:solidFill>
                  <a:srgbClr val="6F2F9F"/>
                </a:solidFill>
                <a:latin typeface="Times New Roman"/>
                <a:cs typeface="Times New Roman"/>
              </a:rPr>
              <a:t>the </a:t>
            </a:r>
            <a:r>
              <a:rPr sz="3600" spc="-10" dirty="0">
                <a:solidFill>
                  <a:srgbClr val="6F2F9F"/>
                </a:solidFill>
                <a:latin typeface="Times New Roman"/>
                <a:cs typeface="Times New Roman"/>
              </a:rPr>
              <a:t>cement  </a:t>
            </a:r>
            <a:r>
              <a:rPr sz="3600" dirty="0">
                <a:solidFill>
                  <a:srgbClr val="6F2F9F"/>
                </a:solidFill>
                <a:latin typeface="Times New Roman"/>
                <a:cs typeface="Times New Roman"/>
              </a:rPr>
              <a:t>unsound.</a:t>
            </a:r>
            <a:endParaRPr sz="3600" dirty="0">
              <a:latin typeface="Times New Roman"/>
              <a:cs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85800" y="1066800"/>
            <a:ext cx="7733030" cy="3349635"/>
          </a:xfrm>
          <a:prstGeom prst="rect">
            <a:avLst/>
          </a:prstGeom>
        </p:spPr>
        <p:txBody>
          <a:bodyPr vert="horz" wrap="square" lIns="0" tIns="12700" rIns="0" bIns="0" rtlCol="0">
            <a:spAutoFit/>
          </a:bodyPr>
          <a:lstStyle/>
          <a:p>
            <a:pPr marL="12700" marR="5080">
              <a:lnSpc>
                <a:spcPct val="100000"/>
              </a:lnSpc>
              <a:spcBef>
                <a:spcPts val="100"/>
              </a:spcBef>
            </a:pPr>
            <a:r>
              <a:rPr sz="3600" b="1" spc="-5" dirty="0">
                <a:solidFill>
                  <a:srgbClr val="6F2F9F"/>
                </a:solidFill>
                <a:latin typeface="Times New Roman"/>
                <a:cs typeface="Times New Roman"/>
              </a:rPr>
              <a:t>(vi) </a:t>
            </a:r>
            <a:r>
              <a:rPr sz="3600" b="1" u="heavy" spc="-5" dirty="0">
                <a:solidFill>
                  <a:srgbClr val="6F2F9F"/>
                </a:solidFill>
                <a:uFill>
                  <a:solidFill>
                    <a:srgbClr val="6F2F9F"/>
                  </a:solidFill>
                </a:uFill>
                <a:latin typeface="Times New Roman"/>
                <a:cs typeface="Times New Roman"/>
              </a:rPr>
              <a:t>Calcium Sulphate (or) Gypsum (Ca  SO4) </a:t>
            </a:r>
            <a:r>
              <a:rPr sz="3600" b="1" u="heavy" dirty="0" smtClean="0">
                <a:solidFill>
                  <a:srgbClr val="6F2F9F"/>
                </a:solidFill>
                <a:uFill>
                  <a:solidFill>
                    <a:srgbClr val="6F2F9F"/>
                  </a:solidFill>
                </a:uFill>
                <a:latin typeface="Times New Roman"/>
                <a:cs typeface="Times New Roman"/>
              </a:rPr>
              <a:t>:</a:t>
            </a:r>
            <a:endParaRPr lang="en-US" sz="3600" b="1" u="heavy" dirty="0" smtClean="0">
              <a:solidFill>
                <a:srgbClr val="6F2F9F"/>
              </a:solidFill>
              <a:uFill>
                <a:solidFill>
                  <a:srgbClr val="6F2F9F"/>
                </a:solidFill>
              </a:uFill>
              <a:latin typeface="Times New Roman"/>
              <a:cs typeface="Times New Roman"/>
            </a:endParaRPr>
          </a:p>
          <a:p>
            <a:pPr marL="12700" marR="5080">
              <a:lnSpc>
                <a:spcPct val="100000"/>
              </a:lnSpc>
              <a:spcBef>
                <a:spcPts val="100"/>
              </a:spcBef>
            </a:pPr>
            <a:endParaRPr sz="3600" dirty="0">
              <a:latin typeface="Times New Roman"/>
              <a:cs typeface="Times New Roman"/>
            </a:endParaRPr>
          </a:p>
          <a:p>
            <a:pPr marL="584200" marR="64769" indent="-571500" algn="just">
              <a:lnSpc>
                <a:spcPct val="100000"/>
              </a:lnSpc>
              <a:buFont typeface="Arial" panose="020B0604020202020204" pitchFamily="34" charset="0"/>
              <a:buChar char="•"/>
            </a:pPr>
            <a:r>
              <a:rPr sz="3600" dirty="0">
                <a:solidFill>
                  <a:srgbClr val="6F2F9F"/>
                </a:solidFill>
                <a:latin typeface="Times New Roman"/>
                <a:cs typeface="Times New Roman"/>
              </a:rPr>
              <a:t>At </a:t>
            </a:r>
            <a:r>
              <a:rPr sz="3600" spc="-5" dirty="0">
                <a:solidFill>
                  <a:srgbClr val="6F2F9F"/>
                </a:solidFill>
                <a:latin typeface="Times New Roman"/>
                <a:cs typeface="Times New Roman"/>
              </a:rPr>
              <a:t>the </a:t>
            </a:r>
            <a:r>
              <a:rPr sz="3600" spc="-10" dirty="0">
                <a:solidFill>
                  <a:srgbClr val="6F2F9F"/>
                </a:solidFill>
                <a:latin typeface="Times New Roman"/>
                <a:cs typeface="Times New Roman"/>
              </a:rPr>
              <a:t>final </a:t>
            </a:r>
            <a:r>
              <a:rPr sz="3600" spc="-5" dirty="0">
                <a:solidFill>
                  <a:srgbClr val="6F2F9F"/>
                </a:solidFill>
                <a:latin typeface="Times New Roman"/>
                <a:cs typeface="Times New Roman"/>
              </a:rPr>
              <a:t>stage </a:t>
            </a:r>
            <a:r>
              <a:rPr sz="3600" dirty="0">
                <a:solidFill>
                  <a:srgbClr val="6F2F9F"/>
                </a:solidFill>
                <a:latin typeface="Times New Roman"/>
                <a:cs typeface="Times New Roman"/>
              </a:rPr>
              <a:t>of </a:t>
            </a:r>
            <a:r>
              <a:rPr sz="3600" spc="-10" dirty="0">
                <a:solidFill>
                  <a:srgbClr val="6F2F9F"/>
                </a:solidFill>
                <a:latin typeface="Times New Roman"/>
                <a:cs typeface="Times New Roman"/>
              </a:rPr>
              <a:t>manufacturing,  </a:t>
            </a:r>
            <a:r>
              <a:rPr sz="3600" spc="5" dirty="0">
                <a:solidFill>
                  <a:srgbClr val="6F2F9F"/>
                </a:solidFill>
                <a:latin typeface="Times New Roman"/>
                <a:cs typeface="Times New Roman"/>
              </a:rPr>
              <a:t>gypsum </a:t>
            </a:r>
            <a:r>
              <a:rPr sz="3600" spc="-10" dirty="0">
                <a:solidFill>
                  <a:srgbClr val="6F2F9F"/>
                </a:solidFill>
                <a:latin typeface="Times New Roman"/>
                <a:cs typeface="Times New Roman"/>
              </a:rPr>
              <a:t>is </a:t>
            </a:r>
            <a:r>
              <a:rPr sz="3600" spc="-5" dirty="0">
                <a:solidFill>
                  <a:srgbClr val="6F2F9F"/>
                </a:solidFill>
                <a:latin typeface="Times New Roman"/>
                <a:cs typeface="Times New Roman"/>
              </a:rPr>
              <a:t>added </a:t>
            </a:r>
            <a:r>
              <a:rPr sz="3600" spc="-10" dirty="0">
                <a:solidFill>
                  <a:srgbClr val="6F2F9F"/>
                </a:solidFill>
                <a:latin typeface="Times New Roman"/>
                <a:cs typeface="Times New Roman"/>
              </a:rPr>
              <a:t>to increase </a:t>
            </a:r>
            <a:r>
              <a:rPr sz="3600" spc="-5" dirty="0">
                <a:solidFill>
                  <a:srgbClr val="6F2F9F"/>
                </a:solidFill>
                <a:latin typeface="Times New Roman"/>
                <a:cs typeface="Times New Roman"/>
              </a:rPr>
              <a:t>the </a:t>
            </a:r>
            <a:r>
              <a:rPr sz="3600" spc="-10" dirty="0">
                <a:solidFill>
                  <a:srgbClr val="6F2F9F"/>
                </a:solidFill>
                <a:latin typeface="Times New Roman"/>
                <a:cs typeface="Times New Roman"/>
              </a:rPr>
              <a:t>setting </a:t>
            </a:r>
            <a:r>
              <a:rPr sz="3600" dirty="0">
                <a:solidFill>
                  <a:srgbClr val="6F2F9F"/>
                </a:solidFill>
                <a:latin typeface="Times New Roman"/>
                <a:cs typeface="Times New Roman"/>
              </a:rPr>
              <a:t>of  </a:t>
            </a:r>
            <a:r>
              <a:rPr sz="3600" spc="-10" dirty="0">
                <a:solidFill>
                  <a:srgbClr val="6F2F9F"/>
                </a:solidFill>
                <a:latin typeface="Times New Roman"/>
                <a:cs typeface="Times New Roman"/>
              </a:rPr>
              <a:t>cement.</a:t>
            </a:r>
            <a:endParaRPr sz="3600" dirty="0">
              <a:latin typeface="Times New Roman"/>
              <a:cs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685800" y="476250"/>
            <a:ext cx="8207375" cy="5619750"/>
          </a:xfrm>
        </p:spPr>
        <p:txBody>
          <a:bodyPr/>
          <a:lstStyle/>
          <a:p>
            <a:pPr marL="660400" indent="-660400">
              <a:buFontTx/>
              <a:buNone/>
            </a:pPr>
            <a:r>
              <a:rPr lang="en-US" altLang="en-US" smtClean="0"/>
              <a:t>	</a:t>
            </a:r>
            <a:endParaRPr lang="en-AU" altLang="en-US" smtClean="0"/>
          </a:p>
        </p:txBody>
      </p:sp>
      <p:sp>
        <p:nvSpPr>
          <p:cNvPr id="6147" name="Rectangle 6"/>
          <p:cNvSpPr>
            <a:spLocks noChangeArrowheads="1"/>
          </p:cNvSpPr>
          <p:nvPr/>
        </p:nvSpPr>
        <p:spPr bwMode="auto">
          <a:xfrm>
            <a:off x="323850" y="911225"/>
            <a:ext cx="849630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457200" indent="-4572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3600" b="1" u="sng"/>
              <a:t>MANUFACTURING OF CEMENT:</a:t>
            </a:r>
          </a:p>
          <a:p>
            <a:pPr algn="ctr" eaLnBrk="1" hangingPunct="1">
              <a:spcBef>
                <a:spcPct val="0"/>
              </a:spcBef>
              <a:buFontTx/>
              <a:buNone/>
            </a:pPr>
            <a:r>
              <a:rPr lang="en-US" altLang="en-US" sz="3600" b="1" u="sng"/>
              <a:t> </a:t>
            </a:r>
            <a:endParaRPr lang="en-US" altLang="en-US" sz="3600"/>
          </a:p>
          <a:p>
            <a:pPr eaLnBrk="1" hangingPunct="1">
              <a:spcBef>
                <a:spcPct val="0"/>
              </a:spcBef>
              <a:buFontTx/>
              <a:buNone/>
            </a:pPr>
            <a:r>
              <a:rPr lang="en-US" altLang="en-US" sz="3600"/>
              <a:t>(1)</a:t>
            </a:r>
            <a:r>
              <a:rPr lang="en-US" altLang="en-US" sz="3600" u="sng"/>
              <a:t> Mixing and crushing of raw materials</a:t>
            </a:r>
            <a:r>
              <a:rPr lang="en-US" altLang="en-US" sz="3600"/>
              <a:t>	</a:t>
            </a:r>
          </a:p>
          <a:p>
            <a:pPr eaLnBrk="1" hangingPunct="1">
              <a:spcBef>
                <a:spcPct val="0"/>
              </a:spcBef>
              <a:buFontTx/>
              <a:buAutoNum type="alphaLcPeriod"/>
            </a:pPr>
            <a:r>
              <a:rPr lang="en-US" altLang="en-US" sz="3600"/>
              <a:t>Dry process		</a:t>
            </a:r>
          </a:p>
          <a:p>
            <a:pPr eaLnBrk="1" hangingPunct="1">
              <a:spcBef>
                <a:spcPct val="0"/>
              </a:spcBef>
              <a:buFontTx/>
              <a:buAutoNum type="alphaLcPeriod"/>
            </a:pPr>
            <a:r>
              <a:rPr lang="en-US" altLang="en-US" sz="3600"/>
              <a:t>Wet process</a:t>
            </a:r>
          </a:p>
          <a:p>
            <a:pPr eaLnBrk="1" hangingPunct="1">
              <a:spcBef>
                <a:spcPct val="0"/>
              </a:spcBef>
              <a:buFontTx/>
              <a:buNone/>
            </a:pPr>
            <a:endParaRPr lang="en-US" altLang="en-US" sz="3600"/>
          </a:p>
          <a:p>
            <a:pPr eaLnBrk="1" hangingPunct="1">
              <a:spcBef>
                <a:spcPct val="0"/>
              </a:spcBef>
              <a:buFontTx/>
              <a:buNone/>
            </a:pPr>
            <a:r>
              <a:rPr lang="en-US" altLang="en-US" sz="3600"/>
              <a:t>(2) Burning</a:t>
            </a:r>
          </a:p>
          <a:p>
            <a:pPr eaLnBrk="1" hangingPunct="1">
              <a:spcBef>
                <a:spcPct val="0"/>
              </a:spcBef>
              <a:buFontTx/>
              <a:buNone/>
            </a:pPr>
            <a:r>
              <a:rPr lang="en-US" altLang="en-US" sz="3600"/>
              <a:t>(3) Grinding</a:t>
            </a:r>
          </a:p>
          <a:p>
            <a:pPr eaLnBrk="1" hangingPunct="1">
              <a:spcBef>
                <a:spcPct val="0"/>
              </a:spcBef>
              <a:buFontTx/>
              <a:buNone/>
            </a:pPr>
            <a:endParaRPr lang="en-US" altLang="en-US" sz="3600"/>
          </a:p>
        </p:txBody>
      </p:sp>
    </p:spTree>
    <p:extLst>
      <p:ext uri="{BB962C8B-B14F-4D97-AF65-F5344CB8AC3E}">
        <p14:creationId xmlns:p14="http://schemas.microsoft.com/office/powerpoint/2010/main" val="843984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p:nvPr/>
        </p:nvSpPr>
        <p:spPr>
          <a:xfrm>
            <a:off x="762000" y="6289208"/>
            <a:ext cx="2246630" cy="363220"/>
          </a:xfrm>
          <a:prstGeom prst="rect">
            <a:avLst/>
          </a:prstGeom>
        </p:spPr>
        <p:txBody>
          <a:bodyPr vert="horz" wrap="square" lIns="0" tIns="0" rIns="0" bIns="0" rtlCol="0">
            <a:spAutoFit/>
          </a:bodyPr>
          <a:lstStyle/>
          <a:p>
            <a:pPr marL="12700">
              <a:lnSpc>
                <a:spcPts val="2720"/>
              </a:lnSpc>
            </a:pPr>
            <a:r>
              <a:rPr sz="2400" dirty="0">
                <a:latin typeface="Times New Roman"/>
                <a:cs typeface="Times New Roman"/>
              </a:rPr>
              <a:t>15. </a:t>
            </a:r>
            <a:r>
              <a:rPr sz="2400" spc="-5" dirty="0">
                <a:latin typeface="Times New Roman"/>
                <a:cs typeface="Times New Roman"/>
              </a:rPr>
              <a:t>White</a:t>
            </a:r>
            <a:r>
              <a:rPr sz="2400" spc="-70" dirty="0">
                <a:latin typeface="Times New Roman"/>
                <a:cs typeface="Times New Roman"/>
              </a:rPr>
              <a:t> </a:t>
            </a:r>
            <a:r>
              <a:rPr sz="2400" spc="-10" dirty="0">
                <a:latin typeface="Times New Roman"/>
                <a:cs typeface="Times New Roman"/>
              </a:rPr>
              <a:t>Cement</a:t>
            </a:r>
            <a:endParaRPr sz="2400">
              <a:latin typeface="Times New Roman"/>
              <a:cs typeface="Times New Roman"/>
            </a:endParaRPr>
          </a:p>
        </p:txBody>
      </p:sp>
      <p:sp>
        <p:nvSpPr>
          <p:cNvPr id="2" name="object 2"/>
          <p:cNvSpPr txBox="1">
            <a:spLocks noGrp="1"/>
          </p:cNvSpPr>
          <p:nvPr>
            <p:ph type="title"/>
          </p:nvPr>
        </p:nvSpPr>
        <p:spPr>
          <a:xfrm>
            <a:off x="762000" y="586740"/>
            <a:ext cx="4514215" cy="574040"/>
          </a:xfrm>
          <a:prstGeom prst="rect">
            <a:avLst/>
          </a:prstGeom>
        </p:spPr>
        <p:txBody>
          <a:bodyPr vert="horz" wrap="square" lIns="0" tIns="12700" rIns="0" bIns="0" rtlCol="0">
            <a:spAutoFit/>
          </a:bodyPr>
          <a:lstStyle/>
          <a:p>
            <a:pPr marL="12700">
              <a:lnSpc>
                <a:spcPct val="100000"/>
              </a:lnSpc>
              <a:spcBef>
                <a:spcPts val="100"/>
              </a:spcBef>
            </a:pPr>
            <a:r>
              <a:rPr u="heavy" spc="-10" dirty="0">
                <a:uFill>
                  <a:solidFill>
                    <a:srgbClr val="000000"/>
                  </a:solidFill>
                </a:uFill>
              </a:rPr>
              <a:t>TYPES </a:t>
            </a:r>
            <a:r>
              <a:rPr u="heavy" spc="-5" dirty="0">
                <a:uFill>
                  <a:solidFill>
                    <a:srgbClr val="000000"/>
                  </a:solidFill>
                </a:uFill>
              </a:rPr>
              <a:t>OF</a:t>
            </a:r>
            <a:r>
              <a:rPr u="heavy" spc="-85" dirty="0">
                <a:uFill>
                  <a:solidFill>
                    <a:srgbClr val="000000"/>
                  </a:solidFill>
                </a:uFill>
              </a:rPr>
              <a:t> </a:t>
            </a:r>
            <a:r>
              <a:rPr u="heavy" spc="-5" dirty="0">
                <a:uFill>
                  <a:solidFill>
                    <a:srgbClr val="000000"/>
                  </a:solidFill>
                </a:uFill>
              </a:rPr>
              <a:t>CEMENT:</a:t>
            </a:r>
          </a:p>
        </p:txBody>
      </p:sp>
      <p:sp>
        <p:nvSpPr>
          <p:cNvPr id="3" name="object 3"/>
          <p:cNvSpPr txBox="1"/>
          <p:nvPr/>
        </p:nvSpPr>
        <p:spPr>
          <a:xfrm>
            <a:off x="762000" y="1135379"/>
            <a:ext cx="7620634" cy="5146040"/>
          </a:xfrm>
          <a:prstGeom prst="rect">
            <a:avLst/>
          </a:prstGeom>
        </p:spPr>
        <p:txBody>
          <a:bodyPr vert="horz" wrap="square" lIns="0" tIns="12700" rIns="0" bIns="0" rtlCol="0">
            <a:spAutoFit/>
          </a:bodyPr>
          <a:lstStyle/>
          <a:p>
            <a:pPr marL="469900" indent="-457200">
              <a:lnSpc>
                <a:spcPct val="100000"/>
              </a:lnSpc>
              <a:spcBef>
                <a:spcPts val="100"/>
              </a:spcBef>
              <a:buAutoNum type="arabicPeriod"/>
              <a:tabLst>
                <a:tab pos="469265" algn="l"/>
                <a:tab pos="469900" algn="l"/>
              </a:tabLst>
            </a:pPr>
            <a:r>
              <a:rPr sz="2400" spc="-5" dirty="0">
                <a:latin typeface="Times New Roman"/>
                <a:cs typeface="Times New Roman"/>
              </a:rPr>
              <a:t>Ordinary </a:t>
            </a:r>
            <a:r>
              <a:rPr sz="2400" dirty="0">
                <a:latin typeface="Times New Roman"/>
                <a:cs typeface="Times New Roman"/>
              </a:rPr>
              <a:t>Portland</a:t>
            </a:r>
            <a:r>
              <a:rPr sz="2400" spc="20" dirty="0">
                <a:latin typeface="Times New Roman"/>
                <a:cs typeface="Times New Roman"/>
              </a:rPr>
              <a:t> </a:t>
            </a:r>
            <a:r>
              <a:rPr sz="2400" spc="-10" dirty="0">
                <a:latin typeface="Times New Roman"/>
                <a:cs typeface="Times New Roman"/>
              </a:rPr>
              <a:t>Cement</a:t>
            </a:r>
            <a:endParaRPr sz="2400" dirty="0">
              <a:latin typeface="Times New Roman"/>
              <a:cs typeface="Times New Roman"/>
            </a:endParaRPr>
          </a:p>
          <a:p>
            <a:pPr marL="469900" indent="-457200">
              <a:lnSpc>
                <a:spcPct val="100000"/>
              </a:lnSpc>
              <a:buAutoNum type="arabicPeriod"/>
              <a:tabLst>
                <a:tab pos="469265" algn="l"/>
                <a:tab pos="469900" algn="l"/>
              </a:tabLst>
            </a:pPr>
            <a:r>
              <a:rPr sz="2400" spc="-5" dirty="0">
                <a:latin typeface="Times New Roman"/>
                <a:cs typeface="Times New Roman"/>
              </a:rPr>
              <a:t>Rapid Hardening Cement </a:t>
            </a:r>
            <a:r>
              <a:rPr sz="2400" dirty="0">
                <a:latin typeface="Times New Roman"/>
                <a:cs typeface="Times New Roman"/>
              </a:rPr>
              <a:t>(or) </a:t>
            </a:r>
            <a:r>
              <a:rPr sz="2400" spc="-5" dirty="0">
                <a:latin typeface="Times New Roman"/>
                <a:cs typeface="Times New Roman"/>
              </a:rPr>
              <a:t>High Early Strength</a:t>
            </a:r>
            <a:r>
              <a:rPr sz="2400" spc="80" dirty="0">
                <a:latin typeface="Times New Roman"/>
                <a:cs typeface="Times New Roman"/>
              </a:rPr>
              <a:t> </a:t>
            </a:r>
            <a:r>
              <a:rPr sz="2400" spc="-5" dirty="0">
                <a:latin typeface="Times New Roman"/>
                <a:cs typeface="Times New Roman"/>
              </a:rPr>
              <a:t>cement</a:t>
            </a:r>
            <a:endParaRPr sz="2400" dirty="0">
              <a:latin typeface="Times New Roman"/>
              <a:cs typeface="Times New Roman"/>
            </a:endParaRPr>
          </a:p>
          <a:p>
            <a:pPr marL="469900" indent="-457200">
              <a:lnSpc>
                <a:spcPct val="100000"/>
              </a:lnSpc>
              <a:buAutoNum type="arabicPeriod"/>
              <a:tabLst>
                <a:tab pos="469265" algn="l"/>
                <a:tab pos="469900" algn="l"/>
              </a:tabLst>
            </a:pPr>
            <a:r>
              <a:rPr sz="2400" spc="-5" dirty="0">
                <a:latin typeface="Times New Roman"/>
                <a:cs typeface="Times New Roman"/>
              </a:rPr>
              <a:t>Extra Rapid Hardening</a:t>
            </a:r>
            <a:r>
              <a:rPr sz="2400" spc="5" dirty="0">
                <a:latin typeface="Times New Roman"/>
                <a:cs typeface="Times New Roman"/>
              </a:rPr>
              <a:t> </a:t>
            </a:r>
            <a:r>
              <a:rPr sz="2400" spc="-10" dirty="0">
                <a:latin typeface="Times New Roman"/>
                <a:cs typeface="Times New Roman"/>
              </a:rPr>
              <a:t>Cement</a:t>
            </a:r>
            <a:endParaRPr sz="2400" dirty="0">
              <a:latin typeface="Times New Roman"/>
              <a:cs typeface="Times New Roman"/>
            </a:endParaRPr>
          </a:p>
          <a:p>
            <a:pPr marL="469900" indent="-457200">
              <a:lnSpc>
                <a:spcPct val="100000"/>
              </a:lnSpc>
              <a:buAutoNum type="arabicPeriod"/>
              <a:tabLst>
                <a:tab pos="469265" algn="l"/>
                <a:tab pos="469900" algn="l"/>
              </a:tabLst>
            </a:pPr>
            <a:r>
              <a:rPr sz="2400" spc="-5" dirty="0">
                <a:latin typeface="Times New Roman"/>
                <a:cs typeface="Times New Roman"/>
              </a:rPr>
              <a:t>Sulphate Resisting</a:t>
            </a:r>
            <a:r>
              <a:rPr sz="2400" dirty="0">
                <a:latin typeface="Times New Roman"/>
                <a:cs typeface="Times New Roman"/>
              </a:rPr>
              <a:t> </a:t>
            </a:r>
            <a:r>
              <a:rPr sz="2400" spc="-10" dirty="0">
                <a:latin typeface="Times New Roman"/>
                <a:cs typeface="Times New Roman"/>
              </a:rPr>
              <a:t>Cement</a:t>
            </a:r>
            <a:endParaRPr sz="2400" dirty="0">
              <a:latin typeface="Times New Roman"/>
              <a:cs typeface="Times New Roman"/>
            </a:endParaRPr>
          </a:p>
          <a:p>
            <a:pPr marL="469900" indent="-457200">
              <a:lnSpc>
                <a:spcPct val="100000"/>
              </a:lnSpc>
              <a:buAutoNum type="arabicPeriod"/>
              <a:tabLst>
                <a:tab pos="469265" algn="l"/>
                <a:tab pos="469900" algn="l"/>
              </a:tabLst>
            </a:pPr>
            <a:r>
              <a:rPr sz="2400" spc="-5" dirty="0">
                <a:latin typeface="Times New Roman"/>
                <a:cs typeface="Times New Roman"/>
              </a:rPr>
              <a:t>Quick Setting</a:t>
            </a:r>
            <a:r>
              <a:rPr sz="2400" dirty="0">
                <a:latin typeface="Times New Roman"/>
                <a:cs typeface="Times New Roman"/>
              </a:rPr>
              <a:t> </a:t>
            </a:r>
            <a:r>
              <a:rPr sz="2400" spc="-10" dirty="0">
                <a:latin typeface="Times New Roman"/>
                <a:cs typeface="Times New Roman"/>
              </a:rPr>
              <a:t>Cement</a:t>
            </a:r>
            <a:endParaRPr sz="2400" dirty="0">
              <a:latin typeface="Times New Roman"/>
              <a:cs typeface="Times New Roman"/>
            </a:endParaRPr>
          </a:p>
          <a:p>
            <a:pPr marL="469900" indent="-457200">
              <a:lnSpc>
                <a:spcPct val="100000"/>
              </a:lnSpc>
              <a:buAutoNum type="arabicPeriod"/>
              <a:tabLst>
                <a:tab pos="469265" algn="l"/>
                <a:tab pos="469900" algn="l"/>
              </a:tabLst>
            </a:pPr>
            <a:r>
              <a:rPr sz="2400" spc="-5" dirty="0">
                <a:latin typeface="Times New Roman"/>
                <a:cs typeface="Times New Roman"/>
              </a:rPr>
              <a:t>Low Heat</a:t>
            </a:r>
            <a:r>
              <a:rPr sz="2400" dirty="0">
                <a:latin typeface="Times New Roman"/>
                <a:cs typeface="Times New Roman"/>
              </a:rPr>
              <a:t> </a:t>
            </a:r>
            <a:r>
              <a:rPr sz="2400" spc="-10" dirty="0">
                <a:latin typeface="Times New Roman"/>
                <a:cs typeface="Times New Roman"/>
              </a:rPr>
              <a:t>Cement</a:t>
            </a:r>
            <a:endParaRPr sz="2400" dirty="0">
              <a:latin typeface="Times New Roman"/>
              <a:cs typeface="Times New Roman"/>
            </a:endParaRPr>
          </a:p>
          <a:p>
            <a:pPr marL="469900" indent="-457200">
              <a:lnSpc>
                <a:spcPct val="100000"/>
              </a:lnSpc>
              <a:buAutoNum type="arabicPeriod"/>
              <a:tabLst>
                <a:tab pos="469265" algn="l"/>
                <a:tab pos="469900" algn="l"/>
              </a:tabLst>
            </a:pPr>
            <a:r>
              <a:rPr sz="2400" dirty="0">
                <a:latin typeface="Times New Roman"/>
                <a:cs typeface="Times New Roman"/>
              </a:rPr>
              <a:t>Portland </a:t>
            </a:r>
            <a:r>
              <a:rPr sz="2400" spc="-5" dirty="0">
                <a:latin typeface="Times New Roman"/>
                <a:cs typeface="Times New Roman"/>
              </a:rPr>
              <a:t>Pozzolana</a:t>
            </a:r>
            <a:r>
              <a:rPr sz="2400" spc="-10" dirty="0">
                <a:latin typeface="Times New Roman"/>
                <a:cs typeface="Times New Roman"/>
              </a:rPr>
              <a:t> Cement</a:t>
            </a:r>
            <a:endParaRPr sz="2400" dirty="0">
              <a:latin typeface="Times New Roman"/>
              <a:cs typeface="Times New Roman"/>
            </a:endParaRPr>
          </a:p>
          <a:p>
            <a:pPr marL="469900" indent="-457200">
              <a:lnSpc>
                <a:spcPct val="100000"/>
              </a:lnSpc>
              <a:buAutoNum type="arabicPeriod"/>
              <a:tabLst>
                <a:tab pos="469265" algn="l"/>
                <a:tab pos="469900" algn="l"/>
              </a:tabLst>
            </a:pPr>
            <a:r>
              <a:rPr sz="2400" dirty="0">
                <a:latin typeface="Times New Roman"/>
                <a:cs typeface="Times New Roman"/>
              </a:rPr>
              <a:t>Portland </a:t>
            </a:r>
            <a:r>
              <a:rPr sz="2400" spc="-5" dirty="0">
                <a:latin typeface="Times New Roman"/>
                <a:cs typeface="Times New Roman"/>
              </a:rPr>
              <a:t>Slag</a:t>
            </a:r>
            <a:r>
              <a:rPr sz="2400" spc="-10" dirty="0">
                <a:latin typeface="Times New Roman"/>
                <a:cs typeface="Times New Roman"/>
              </a:rPr>
              <a:t> Cement</a:t>
            </a:r>
            <a:endParaRPr sz="2400" dirty="0">
              <a:latin typeface="Times New Roman"/>
              <a:cs typeface="Times New Roman"/>
            </a:endParaRPr>
          </a:p>
          <a:p>
            <a:pPr marL="469900" indent="-457200">
              <a:lnSpc>
                <a:spcPct val="100000"/>
              </a:lnSpc>
              <a:buAutoNum type="arabicPeriod"/>
              <a:tabLst>
                <a:tab pos="469265" algn="l"/>
                <a:tab pos="469900" algn="l"/>
              </a:tabLst>
            </a:pPr>
            <a:r>
              <a:rPr sz="2400" spc="-5" dirty="0">
                <a:latin typeface="Times New Roman"/>
                <a:cs typeface="Times New Roman"/>
              </a:rPr>
              <a:t>High Alumina</a:t>
            </a:r>
            <a:r>
              <a:rPr sz="2400" spc="-40" dirty="0">
                <a:latin typeface="Times New Roman"/>
                <a:cs typeface="Times New Roman"/>
              </a:rPr>
              <a:t> </a:t>
            </a:r>
            <a:r>
              <a:rPr sz="2400" spc="-10" dirty="0">
                <a:latin typeface="Times New Roman"/>
                <a:cs typeface="Times New Roman"/>
              </a:rPr>
              <a:t>Cement</a:t>
            </a:r>
            <a:endParaRPr sz="2400" dirty="0">
              <a:latin typeface="Times New Roman"/>
              <a:cs typeface="Times New Roman"/>
            </a:endParaRPr>
          </a:p>
          <a:p>
            <a:pPr marL="469900" indent="-457200">
              <a:lnSpc>
                <a:spcPct val="100000"/>
              </a:lnSpc>
              <a:buAutoNum type="arabicPeriod"/>
              <a:tabLst>
                <a:tab pos="469900" algn="l"/>
              </a:tabLst>
            </a:pPr>
            <a:r>
              <a:rPr sz="2400" spc="-5" dirty="0">
                <a:latin typeface="Times New Roman"/>
                <a:cs typeface="Times New Roman"/>
              </a:rPr>
              <a:t>Air Entraining</a:t>
            </a:r>
            <a:r>
              <a:rPr sz="2400" spc="-40" dirty="0">
                <a:latin typeface="Times New Roman"/>
                <a:cs typeface="Times New Roman"/>
              </a:rPr>
              <a:t> </a:t>
            </a:r>
            <a:r>
              <a:rPr sz="2400" spc="-5" dirty="0">
                <a:latin typeface="Times New Roman"/>
                <a:cs typeface="Times New Roman"/>
              </a:rPr>
              <a:t>Cement</a:t>
            </a:r>
            <a:endParaRPr sz="2400" dirty="0">
              <a:latin typeface="Times New Roman"/>
              <a:cs typeface="Times New Roman"/>
            </a:endParaRPr>
          </a:p>
          <a:p>
            <a:pPr marL="469900" indent="-457200">
              <a:lnSpc>
                <a:spcPct val="100000"/>
              </a:lnSpc>
              <a:buAutoNum type="arabicPeriod"/>
              <a:tabLst>
                <a:tab pos="469900" algn="l"/>
              </a:tabLst>
            </a:pPr>
            <a:r>
              <a:rPr sz="2400" spc="-5" dirty="0">
                <a:latin typeface="Times New Roman"/>
                <a:cs typeface="Times New Roman"/>
              </a:rPr>
              <a:t>Supersulphated </a:t>
            </a:r>
            <a:r>
              <a:rPr sz="2400" spc="-10" dirty="0">
                <a:latin typeface="Times New Roman"/>
                <a:cs typeface="Times New Roman"/>
              </a:rPr>
              <a:t>Cement</a:t>
            </a:r>
            <a:endParaRPr sz="2400" dirty="0">
              <a:latin typeface="Times New Roman"/>
              <a:cs typeface="Times New Roman"/>
            </a:endParaRPr>
          </a:p>
          <a:p>
            <a:pPr marL="469900" indent="-457200">
              <a:lnSpc>
                <a:spcPct val="100000"/>
              </a:lnSpc>
              <a:buAutoNum type="arabicPeriod"/>
              <a:tabLst>
                <a:tab pos="469900" algn="l"/>
              </a:tabLst>
            </a:pPr>
            <a:r>
              <a:rPr sz="2400" spc="-5" dirty="0">
                <a:latin typeface="Times New Roman"/>
                <a:cs typeface="Times New Roman"/>
              </a:rPr>
              <a:t>Masonry</a:t>
            </a:r>
            <a:r>
              <a:rPr sz="2400" spc="10" dirty="0">
                <a:latin typeface="Times New Roman"/>
                <a:cs typeface="Times New Roman"/>
              </a:rPr>
              <a:t> </a:t>
            </a:r>
            <a:r>
              <a:rPr sz="2400" spc="-5" dirty="0">
                <a:latin typeface="Times New Roman"/>
                <a:cs typeface="Times New Roman"/>
              </a:rPr>
              <a:t>Cement</a:t>
            </a:r>
            <a:endParaRPr sz="2400" dirty="0">
              <a:latin typeface="Times New Roman"/>
              <a:cs typeface="Times New Roman"/>
            </a:endParaRPr>
          </a:p>
          <a:p>
            <a:pPr marL="469900" indent="-457200">
              <a:lnSpc>
                <a:spcPct val="100000"/>
              </a:lnSpc>
              <a:buAutoNum type="arabicPeriod"/>
              <a:tabLst>
                <a:tab pos="469900" algn="l"/>
              </a:tabLst>
            </a:pPr>
            <a:r>
              <a:rPr sz="2400" spc="-5" dirty="0">
                <a:latin typeface="Times New Roman"/>
                <a:cs typeface="Times New Roman"/>
              </a:rPr>
              <a:t>Expansive</a:t>
            </a:r>
            <a:r>
              <a:rPr sz="2400" spc="-10" dirty="0">
                <a:latin typeface="Times New Roman"/>
                <a:cs typeface="Times New Roman"/>
              </a:rPr>
              <a:t> </a:t>
            </a:r>
            <a:r>
              <a:rPr sz="2400" spc="-5" dirty="0">
                <a:latin typeface="Times New Roman"/>
                <a:cs typeface="Times New Roman"/>
              </a:rPr>
              <a:t>Cement</a:t>
            </a:r>
            <a:endParaRPr sz="2400" dirty="0">
              <a:latin typeface="Times New Roman"/>
              <a:cs typeface="Times New Roman"/>
            </a:endParaRPr>
          </a:p>
          <a:p>
            <a:pPr marL="469900" indent="-457200">
              <a:lnSpc>
                <a:spcPct val="100000"/>
              </a:lnSpc>
              <a:buAutoNum type="arabicPeriod"/>
              <a:tabLst>
                <a:tab pos="469900" algn="l"/>
              </a:tabLst>
            </a:pPr>
            <a:r>
              <a:rPr sz="2400" spc="-5" dirty="0">
                <a:latin typeface="Times New Roman"/>
                <a:cs typeface="Times New Roman"/>
              </a:rPr>
              <a:t>Colored </a:t>
            </a:r>
            <a:r>
              <a:rPr sz="2400" spc="-10" dirty="0">
                <a:latin typeface="Times New Roman"/>
                <a:cs typeface="Times New Roman"/>
              </a:rPr>
              <a:t>Cement</a:t>
            </a:r>
            <a:endParaRPr sz="2400" dirty="0">
              <a:latin typeface="Times New Roman"/>
              <a:cs typeface="Times New Roman"/>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en-US" altLang="en-US" smtClean="0"/>
          </a:p>
        </p:txBody>
      </p:sp>
      <p:pic>
        <p:nvPicPr>
          <p:cNvPr id="8195" name="Picture 5" descr="http://www.annualreviews.org/na101/home/literatum/publisher/ar/journals/content/energy.2/2001/energy.2001.26.issue-1/annurev.energy.26.1.303/production/images/medium/eg26_0303_1.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156325" y="404813"/>
            <a:ext cx="2538413" cy="5761037"/>
          </a:xfrm>
        </p:spPr>
      </p:pic>
      <p:pic>
        <p:nvPicPr>
          <p:cNvPr id="819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7488" y="404813"/>
            <a:ext cx="5573712" cy="598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63023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323850" y="333375"/>
            <a:ext cx="8569325" cy="5170646"/>
          </a:xfrm>
        </p:spPr>
        <p:txBody>
          <a:bodyPr/>
          <a:lstStyle/>
          <a:p>
            <a:pPr marL="514350" indent="-514350">
              <a:buFontTx/>
              <a:buAutoNum type="alphaLcParenBoth"/>
            </a:pPr>
            <a:r>
              <a:rPr lang="en-US" altLang="en-US" b="1" u="sng" dirty="0" smtClean="0"/>
              <a:t>Dry </a:t>
            </a:r>
            <a:r>
              <a:rPr lang="en-US" altLang="en-US" b="1" u="sng" dirty="0" smtClean="0"/>
              <a:t>process</a:t>
            </a:r>
            <a:r>
              <a:rPr lang="en-US" altLang="en-US" b="1" u="sng" dirty="0" smtClean="0"/>
              <a:t>:</a:t>
            </a:r>
          </a:p>
          <a:p>
            <a:endParaRPr lang="en-US" altLang="en-US" dirty="0" smtClean="0"/>
          </a:p>
          <a:p>
            <a:pPr marL="0" indent="0" algn="just">
              <a:buFontTx/>
              <a:buNone/>
            </a:pPr>
            <a:r>
              <a:rPr lang="en-US" altLang="en-US" dirty="0" smtClean="0"/>
              <a:t>In this process calcareous material such as lime stone (calcium carbonate) and argillaceous material such as clay are ground separately to fine powder in the absence of water and then are mixed together in the desired proportions. Water is then added to it for getting thick paste and </a:t>
            </a:r>
            <a:r>
              <a:rPr lang="en-US" altLang="en-US" dirty="0" smtClean="0"/>
              <a:t>when paste is formed</a:t>
            </a:r>
            <a:r>
              <a:rPr lang="en-US" altLang="en-US" dirty="0" smtClean="0"/>
              <a:t>, </a:t>
            </a:r>
            <a:r>
              <a:rPr lang="en-US" altLang="en-US" dirty="0" smtClean="0"/>
              <a:t>it is dried </a:t>
            </a:r>
            <a:r>
              <a:rPr lang="en-US" altLang="en-US" dirty="0" smtClean="0"/>
              <a:t>and burnt in kilns. This process is usually used when raw materials are very strong and hard. </a:t>
            </a:r>
          </a:p>
          <a:p>
            <a:pPr marL="0" indent="0" algn="just">
              <a:buFontTx/>
              <a:buNone/>
            </a:pPr>
            <a:r>
              <a:rPr lang="en-US" altLang="en-US" dirty="0" smtClean="0"/>
              <a:t>In this process, the raw materials are changed to powdered form in the absence of water.</a:t>
            </a:r>
          </a:p>
        </p:txBody>
      </p:sp>
    </p:spTree>
    <p:extLst>
      <p:ext uri="{BB962C8B-B14F-4D97-AF65-F5344CB8AC3E}">
        <p14:creationId xmlns:p14="http://schemas.microsoft.com/office/powerpoint/2010/main" val="42519714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685800" y="620713"/>
            <a:ext cx="7772400" cy="5601533"/>
          </a:xfrm>
        </p:spPr>
        <p:txBody>
          <a:bodyPr/>
          <a:lstStyle/>
          <a:p>
            <a:pPr marL="0" indent="0">
              <a:buFontTx/>
              <a:buNone/>
            </a:pPr>
            <a:r>
              <a:rPr lang="en-US" altLang="en-US" b="1" dirty="0" smtClean="0"/>
              <a:t>(b)</a:t>
            </a:r>
            <a:r>
              <a:rPr lang="en-US" altLang="en-US" b="1" u="sng" dirty="0" smtClean="0"/>
              <a:t> Wet process</a:t>
            </a:r>
            <a:r>
              <a:rPr lang="en-US" altLang="en-US" b="1" u="sng" dirty="0" smtClean="0"/>
              <a:t>:</a:t>
            </a:r>
          </a:p>
          <a:p>
            <a:pPr marL="0" indent="0">
              <a:buFontTx/>
              <a:buNone/>
            </a:pPr>
            <a:endParaRPr lang="en-US" altLang="en-US" b="1" dirty="0" smtClean="0"/>
          </a:p>
          <a:p>
            <a:pPr marL="0" indent="0" algn="just">
              <a:buFontTx/>
              <a:buNone/>
            </a:pPr>
            <a:r>
              <a:rPr lang="en-US" altLang="en-US" dirty="0" smtClean="0"/>
              <a:t>In this process, the raw materials are changed to powdered form in the presence of water.</a:t>
            </a:r>
          </a:p>
          <a:p>
            <a:pPr marL="0" indent="0" algn="just">
              <a:buFontTx/>
              <a:buNone/>
            </a:pPr>
            <a:r>
              <a:rPr lang="en-US" altLang="en-US" dirty="0" smtClean="0"/>
              <a:t>In this process, raw materials are crushed by using a Ball mill, which is a rotary steel cylinder with hardened steel balls. When the mill rotates, steel balls pulverize the raw materials which form slurry (liquid mixture). The slurry is then passed into storage tanks, where correct proportioning is done. Proper composition of raw materials can be ensured by using wet process than dry process. Corrected slurry is then fed into rotary kiln for burning</a:t>
            </a:r>
            <a:r>
              <a:rPr lang="en-US" altLang="en-US" b="1" dirty="0" smtClean="0"/>
              <a:t>.</a:t>
            </a:r>
          </a:p>
        </p:txBody>
      </p:sp>
    </p:spTree>
    <p:extLst>
      <p:ext uri="{BB962C8B-B14F-4D97-AF65-F5344CB8AC3E}">
        <p14:creationId xmlns:p14="http://schemas.microsoft.com/office/powerpoint/2010/main" val="35578603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23850" y="1718637"/>
            <a:ext cx="84963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dirty="0"/>
              <a:t>(b) </a:t>
            </a:r>
            <a:r>
              <a:rPr lang="en-US" altLang="en-US" sz="3600" b="1" u="sng" dirty="0"/>
              <a:t>Wet Process:</a:t>
            </a:r>
            <a:r>
              <a:rPr lang="en-US" altLang="en-US" sz="3600" dirty="0"/>
              <a:t>			</a:t>
            </a:r>
            <a:endParaRPr lang="en-US" altLang="en-US" sz="3600" i="1" dirty="0"/>
          </a:p>
          <a:p>
            <a:pPr algn="ctr" eaLnBrk="1" hangingPunct="1">
              <a:spcBef>
                <a:spcPct val="0"/>
              </a:spcBef>
              <a:buFontTx/>
              <a:buNone/>
            </a:pPr>
            <a:endParaRPr lang="en-US" altLang="en-US" sz="3600" dirty="0"/>
          </a:p>
          <a:p>
            <a:pPr algn="just" eaLnBrk="1" hangingPunct="1">
              <a:spcBef>
                <a:spcPct val="0"/>
              </a:spcBef>
              <a:buFontTx/>
              <a:buNone/>
            </a:pPr>
            <a:r>
              <a:rPr lang="en-US" altLang="en-US" sz="2800" dirty="0"/>
              <a:t>This process is generally used when raw materials are soft because complete mixing is not possible unless water is added.</a:t>
            </a:r>
          </a:p>
          <a:p>
            <a:pPr algn="just" eaLnBrk="1" hangingPunct="1">
              <a:spcBef>
                <a:spcPct val="0"/>
              </a:spcBef>
              <a:buFontTx/>
              <a:buNone/>
            </a:pPr>
            <a:r>
              <a:rPr lang="en-US" altLang="en-US" sz="2800" dirty="0"/>
              <a:t>Actually the purpose of both processes is to change the raw materials to fine powder.</a:t>
            </a:r>
          </a:p>
        </p:txBody>
      </p:sp>
      <p:pic>
        <p:nvPicPr>
          <p:cNvPr id="11267" name="Picture 5" descr="http://www.impact-crushers.com/pic/ball_mil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488" y="260350"/>
            <a:ext cx="2095500"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95736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850" y="260350"/>
            <a:ext cx="8569325" cy="3816429"/>
          </a:xfrm>
        </p:spPr>
        <p:txBody>
          <a:bodyPr/>
          <a:lstStyle/>
          <a:p>
            <a:pPr algn="just"/>
            <a:r>
              <a:rPr lang="en-US" altLang="en-US" sz="4000" b="1" dirty="0" smtClean="0"/>
              <a:t>(</a:t>
            </a:r>
            <a:r>
              <a:rPr lang="en-US" altLang="en-US" sz="4000" b="1" dirty="0" smtClean="0"/>
              <a:t>2)</a:t>
            </a:r>
            <a:r>
              <a:rPr lang="en-US" altLang="en-US" sz="4000" b="1" u="sng" dirty="0" smtClean="0"/>
              <a:t>Burning:</a:t>
            </a:r>
            <a:br>
              <a:rPr lang="en-US" altLang="en-US" sz="4000" b="1" u="sng" dirty="0" smtClean="0"/>
            </a:br>
            <a:r>
              <a:rPr lang="en-US" altLang="en-US" sz="4000" b="1" dirty="0" smtClean="0"/>
              <a:t/>
            </a:r>
            <a:br>
              <a:rPr lang="en-US" altLang="en-US" sz="4000" b="1" dirty="0" smtClean="0"/>
            </a:br>
            <a:r>
              <a:rPr lang="en-US" altLang="en-US" sz="2800" b="0" dirty="0" smtClean="0"/>
              <a:t>Corrected slurry is feed to rotary kiln, which is a 150-500 feet long, 8-16 feet in diameter and temperature arrangement is up to 1500-1650 </a:t>
            </a:r>
            <a:r>
              <a:rPr lang="en-US" altLang="en-US" sz="2800" b="0" dirty="0" err="1" smtClean="0"/>
              <a:t>degreeC</a:t>
            </a:r>
            <a:r>
              <a:rPr lang="en-US" altLang="en-US" sz="2800" b="0" dirty="0" smtClean="0"/>
              <a:t>. At </a:t>
            </a:r>
            <a:r>
              <a:rPr lang="en-US" altLang="en-US" sz="2800" b="0" dirty="0" smtClean="0"/>
              <a:t>this temperature slurry losses moisture and forms into small lumps, after that changes to clinkers. Clinkers are cooled in another inclined tube similar to kiln but of lesser length. </a:t>
            </a:r>
          </a:p>
        </p:txBody>
      </p:sp>
    </p:spTree>
    <p:extLst>
      <p:ext uri="{BB962C8B-B14F-4D97-AF65-F5344CB8AC3E}">
        <p14:creationId xmlns:p14="http://schemas.microsoft.com/office/powerpoint/2010/main" val="7786477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ChangeArrowheads="1"/>
          </p:cNvSpPr>
          <p:nvPr/>
        </p:nvSpPr>
        <p:spPr bwMode="auto">
          <a:xfrm>
            <a:off x="250825" y="1190555"/>
            <a:ext cx="8693150" cy="4216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tabLst>
                <a:tab pos="114300" algn="l"/>
              </a:tabLst>
              <a:defRPr sz="3200">
                <a:solidFill>
                  <a:schemeClr val="tx1"/>
                </a:solidFill>
                <a:latin typeface="Times New Roman" panose="02020603050405020304" pitchFamily="18" charset="0"/>
              </a:defRPr>
            </a:lvl1pPr>
            <a:lvl2pPr marL="742950" indent="-285750">
              <a:spcBef>
                <a:spcPct val="20000"/>
              </a:spcBef>
              <a:buChar char="–"/>
              <a:tabLst>
                <a:tab pos="114300" algn="l"/>
              </a:tabLst>
              <a:defRPr sz="2800">
                <a:solidFill>
                  <a:schemeClr val="tx1"/>
                </a:solidFill>
                <a:latin typeface="Times New Roman" panose="02020603050405020304" pitchFamily="18" charset="0"/>
              </a:defRPr>
            </a:lvl2pPr>
            <a:lvl3pPr marL="1143000" indent="-228600">
              <a:spcBef>
                <a:spcPct val="20000"/>
              </a:spcBef>
              <a:buChar char="•"/>
              <a:tabLst>
                <a:tab pos="114300" algn="l"/>
              </a:tabLst>
              <a:defRPr sz="2400">
                <a:solidFill>
                  <a:schemeClr val="tx1"/>
                </a:solidFill>
                <a:latin typeface="Times New Roman" panose="02020603050405020304" pitchFamily="18" charset="0"/>
              </a:defRPr>
            </a:lvl3pPr>
            <a:lvl4pPr marL="1600200" indent="-228600">
              <a:spcBef>
                <a:spcPct val="20000"/>
              </a:spcBef>
              <a:buChar char="–"/>
              <a:tabLst>
                <a:tab pos="114300" algn="l"/>
              </a:tabLst>
              <a:defRPr sz="2000">
                <a:solidFill>
                  <a:schemeClr val="tx1"/>
                </a:solidFill>
                <a:latin typeface="Times New Roman" panose="02020603050405020304" pitchFamily="18" charset="0"/>
              </a:defRPr>
            </a:lvl4pPr>
            <a:lvl5pPr marL="2057400" indent="-228600">
              <a:spcBef>
                <a:spcPct val="20000"/>
              </a:spcBef>
              <a:buChar char="»"/>
              <a:tabLst>
                <a:tab pos="1143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1143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1143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1143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114300" algn="l"/>
              </a:tabLst>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b="1" dirty="0"/>
              <a:t>(3)</a:t>
            </a:r>
            <a:r>
              <a:rPr lang="en-US" altLang="en-US" sz="3600" b="1" u="sng" dirty="0"/>
              <a:t> Grinding</a:t>
            </a:r>
            <a:r>
              <a:rPr lang="en-US" altLang="en-US" sz="3600" b="1" u="sng" dirty="0" smtClean="0"/>
              <a:t>:</a:t>
            </a:r>
          </a:p>
          <a:p>
            <a:pPr eaLnBrk="1" hangingPunct="1">
              <a:spcBef>
                <a:spcPct val="0"/>
              </a:spcBef>
              <a:buFontTx/>
              <a:buNone/>
            </a:pPr>
            <a:endParaRPr lang="en-US" altLang="en-US" sz="3600" dirty="0"/>
          </a:p>
          <a:p>
            <a:pPr algn="just" eaLnBrk="1" hangingPunct="1">
              <a:spcBef>
                <a:spcPct val="0"/>
              </a:spcBef>
              <a:buFontTx/>
              <a:buNone/>
            </a:pPr>
            <a:r>
              <a:rPr lang="en-US" altLang="en-US" sz="2800" dirty="0"/>
              <a:t>Now the final process is applied which is grinding of clinker, it is first cooled down to atmospheric temperature. Grinding of clinker is done in large tube mills. After proper grinding gypsum (Calcium </a:t>
            </a:r>
            <a:r>
              <a:rPr lang="en-US" altLang="en-US" sz="2800" dirty="0" err="1"/>
              <a:t>sulphate</a:t>
            </a:r>
            <a:r>
              <a:rPr lang="en-US" altLang="en-US" sz="2800" dirty="0"/>
              <a:t> </a:t>
            </a:r>
            <a:r>
              <a:rPr lang="en-US" altLang="en-US" sz="2800" dirty="0" err="1"/>
              <a:t>Ca</a:t>
            </a:r>
            <a:r>
              <a:rPr lang="en-US" altLang="en-US" sz="2800" dirty="0"/>
              <a:t> SO4) in the ratio of 01-04 % is added for controlling the setting time of cement.</a:t>
            </a:r>
          </a:p>
          <a:p>
            <a:pPr algn="just" eaLnBrk="1" hangingPunct="1">
              <a:spcBef>
                <a:spcPct val="0"/>
              </a:spcBef>
              <a:buFontTx/>
              <a:buNone/>
            </a:pPr>
            <a:r>
              <a:rPr lang="en-US" altLang="en-US" sz="2800" dirty="0"/>
              <a:t>Finally, fine ground cement is stored in storage tanks from where it is drawn for packing.</a:t>
            </a:r>
          </a:p>
        </p:txBody>
      </p:sp>
    </p:spTree>
    <p:extLst>
      <p:ext uri="{BB962C8B-B14F-4D97-AF65-F5344CB8AC3E}">
        <p14:creationId xmlns:p14="http://schemas.microsoft.com/office/powerpoint/2010/main" val="930384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2130" y="450850"/>
            <a:ext cx="8140065" cy="574040"/>
          </a:xfrm>
          <a:prstGeom prst="rect">
            <a:avLst/>
          </a:prstGeom>
        </p:spPr>
        <p:txBody>
          <a:bodyPr vert="horz" wrap="square" lIns="0" tIns="12700" rIns="0" bIns="0" rtlCol="0">
            <a:spAutoFit/>
          </a:bodyPr>
          <a:lstStyle/>
          <a:p>
            <a:pPr marL="12700">
              <a:lnSpc>
                <a:spcPct val="100000"/>
              </a:lnSpc>
              <a:spcBef>
                <a:spcPts val="100"/>
              </a:spcBef>
            </a:pPr>
            <a:r>
              <a:rPr dirty="0"/>
              <a:t>(1) </a:t>
            </a:r>
            <a:r>
              <a:rPr u="heavy" spc="-5" dirty="0">
                <a:uFill>
                  <a:solidFill>
                    <a:srgbClr val="000000"/>
                  </a:solidFill>
                </a:uFill>
              </a:rPr>
              <a:t>ORDINARY PORTLAND</a:t>
            </a:r>
            <a:r>
              <a:rPr u="heavy" spc="-60" dirty="0">
                <a:uFill>
                  <a:solidFill>
                    <a:srgbClr val="000000"/>
                  </a:solidFill>
                </a:uFill>
              </a:rPr>
              <a:t> </a:t>
            </a:r>
            <a:r>
              <a:rPr u="heavy" spc="-5" dirty="0">
                <a:uFill>
                  <a:solidFill>
                    <a:srgbClr val="000000"/>
                  </a:solidFill>
                </a:uFill>
              </a:rPr>
              <a:t>CEMENT:</a:t>
            </a:r>
          </a:p>
        </p:txBody>
      </p:sp>
      <p:sp>
        <p:nvSpPr>
          <p:cNvPr id="3" name="object 3"/>
          <p:cNvSpPr txBox="1"/>
          <p:nvPr/>
        </p:nvSpPr>
        <p:spPr>
          <a:xfrm>
            <a:off x="505459" y="1487170"/>
            <a:ext cx="7865745" cy="4475584"/>
          </a:xfrm>
          <a:prstGeom prst="rect">
            <a:avLst/>
          </a:prstGeom>
        </p:spPr>
        <p:txBody>
          <a:bodyPr vert="horz" wrap="square" lIns="0" tIns="12700" rIns="0" bIns="0" rtlCol="0">
            <a:spAutoFit/>
          </a:bodyPr>
          <a:lstStyle/>
          <a:p>
            <a:pPr marL="12700" marR="5080" algn="just">
              <a:lnSpc>
                <a:spcPct val="100000"/>
              </a:lnSpc>
              <a:spcBef>
                <a:spcPts val="100"/>
              </a:spcBef>
              <a:buClr>
                <a:srgbClr val="FF0000"/>
              </a:buClr>
              <a:buFont typeface="Arial"/>
              <a:buChar char="•"/>
              <a:tabLst>
                <a:tab pos="256540" algn="l"/>
              </a:tabLst>
            </a:pPr>
            <a:r>
              <a:rPr sz="3200" spc="-5" dirty="0">
                <a:solidFill>
                  <a:srgbClr val="6F2F9F"/>
                </a:solidFill>
                <a:latin typeface="Times New Roman"/>
                <a:cs typeface="Times New Roman"/>
              </a:rPr>
              <a:t>It is called </a:t>
            </a:r>
            <a:r>
              <a:rPr sz="3200" dirty="0">
                <a:solidFill>
                  <a:srgbClr val="6F2F9F"/>
                </a:solidFill>
                <a:latin typeface="Times New Roman"/>
                <a:cs typeface="Times New Roman"/>
              </a:rPr>
              <a:t>Portland cement because on  hardening </a:t>
            </a:r>
            <a:r>
              <a:rPr sz="3200" spc="-5" dirty="0">
                <a:solidFill>
                  <a:srgbClr val="6F2F9F"/>
                </a:solidFill>
                <a:latin typeface="Times New Roman"/>
                <a:cs typeface="Times New Roman"/>
              </a:rPr>
              <a:t>(setting) its colour resembles to </a:t>
            </a:r>
            <a:r>
              <a:rPr sz="3200" dirty="0">
                <a:solidFill>
                  <a:srgbClr val="6F2F9F"/>
                </a:solidFill>
                <a:latin typeface="Times New Roman"/>
                <a:cs typeface="Times New Roman"/>
              </a:rPr>
              <a:t>rocks  near Portland </a:t>
            </a:r>
            <a:r>
              <a:rPr sz="3200" spc="-5" dirty="0">
                <a:solidFill>
                  <a:srgbClr val="6F2F9F"/>
                </a:solidFill>
                <a:latin typeface="Times New Roman"/>
                <a:cs typeface="Times New Roman"/>
              </a:rPr>
              <a:t>in </a:t>
            </a:r>
            <a:r>
              <a:rPr sz="3200" spc="5" dirty="0">
                <a:solidFill>
                  <a:srgbClr val="6F2F9F"/>
                </a:solidFill>
                <a:latin typeface="Times New Roman"/>
                <a:cs typeface="Times New Roman"/>
              </a:rPr>
              <a:t>England</a:t>
            </a:r>
            <a:r>
              <a:rPr sz="3200" spc="5" dirty="0">
                <a:solidFill>
                  <a:srgbClr val="FF0000"/>
                </a:solidFill>
                <a:latin typeface="Times New Roman"/>
                <a:cs typeface="Times New Roman"/>
              </a:rPr>
              <a:t>. </a:t>
            </a:r>
            <a:r>
              <a:rPr sz="3200" spc="-5" dirty="0">
                <a:solidFill>
                  <a:srgbClr val="109E10"/>
                </a:solidFill>
                <a:latin typeface="Times New Roman"/>
                <a:cs typeface="Times New Roman"/>
              </a:rPr>
              <a:t>It </a:t>
            </a:r>
            <a:r>
              <a:rPr sz="3200" dirty="0">
                <a:solidFill>
                  <a:srgbClr val="109E10"/>
                </a:solidFill>
                <a:latin typeface="Times New Roman"/>
                <a:cs typeface="Times New Roman"/>
              </a:rPr>
              <a:t>was </a:t>
            </a:r>
            <a:r>
              <a:rPr sz="3200" spc="-10" dirty="0">
                <a:solidFill>
                  <a:srgbClr val="109E10"/>
                </a:solidFill>
                <a:latin typeface="Times New Roman"/>
                <a:cs typeface="Times New Roman"/>
              </a:rPr>
              <a:t>first </a:t>
            </a:r>
            <a:r>
              <a:rPr sz="3200" dirty="0">
                <a:solidFill>
                  <a:srgbClr val="109E10"/>
                </a:solidFill>
                <a:latin typeface="Times New Roman"/>
                <a:cs typeface="Times New Roman"/>
              </a:rPr>
              <a:t>of </a:t>
            </a:r>
            <a:r>
              <a:rPr sz="3200" spc="-10" dirty="0">
                <a:solidFill>
                  <a:srgbClr val="109E10"/>
                </a:solidFill>
                <a:latin typeface="Times New Roman"/>
                <a:cs typeface="Times New Roman"/>
              </a:rPr>
              <a:t>all  </a:t>
            </a:r>
            <a:r>
              <a:rPr sz="3200" dirty="0">
                <a:solidFill>
                  <a:srgbClr val="109E10"/>
                </a:solidFill>
                <a:latin typeface="Times New Roman"/>
                <a:cs typeface="Times New Roman"/>
              </a:rPr>
              <a:t>introduced </a:t>
            </a:r>
            <a:r>
              <a:rPr sz="3200" spc="-5" dirty="0">
                <a:solidFill>
                  <a:srgbClr val="109E10"/>
                </a:solidFill>
                <a:latin typeface="Times New Roman"/>
                <a:cs typeface="Times New Roman"/>
              </a:rPr>
              <a:t>in </a:t>
            </a:r>
            <a:r>
              <a:rPr sz="3200" dirty="0">
                <a:solidFill>
                  <a:srgbClr val="109E10"/>
                </a:solidFill>
                <a:latin typeface="Times New Roman"/>
                <a:cs typeface="Times New Roman"/>
              </a:rPr>
              <a:t>1824 by Joseph </a:t>
            </a:r>
            <a:r>
              <a:rPr sz="3200" spc="-5" dirty="0">
                <a:solidFill>
                  <a:srgbClr val="109E10"/>
                </a:solidFill>
                <a:latin typeface="Times New Roman"/>
                <a:cs typeface="Times New Roman"/>
              </a:rPr>
              <a:t>Asp </a:t>
            </a:r>
            <a:r>
              <a:rPr sz="3200" dirty="0">
                <a:solidFill>
                  <a:srgbClr val="109E10"/>
                </a:solidFill>
                <a:latin typeface="Times New Roman"/>
                <a:cs typeface="Times New Roman"/>
              </a:rPr>
              <a:t>din,</a:t>
            </a:r>
            <a:r>
              <a:rPr sz="3200" spc="-10" dirty="0">
                <a:solidFill>
                  <a:srgbClr val="109E10"/>
                </a:solidFill>
                <a:latin typeface="Times New Roman"/>
                <a:cs typeface="Times New Roman"/>
              </a:rPr>
              <a:t> </a:t>
            </a:r>
            <a:r>
              <a:rPr sz="3200" dirty="0">
                <a:solidFill>
                  <a:srgbClr val="109E10"/>
                </a:solidFill>
                <a:latin typeface="Times New Roman"/>
                <a:cs typeface="Times New Roman"/>
              </a:rPr>
              <a:t>England.</a:t>
            </a:r>
            <a:endParaRPr sz="3200">
              <a:latin typeface="Times New Roman"/>
              <a:cs typeface="Times New Roman"/>
            </a:endParaRPr>
          </a:p>
          <a:p>
            <a:pPr algn="just">
              <a:lnSpc>
                <a:spcPct val="100000"/>
              </a:lnSpc>
              <a:spcBef>
                <a:spcPts val="35"/>
              </a:spcBef>
              <a:buChar char="•"/>
            </a:pPr>
            <a:endParaRPr sz="3300">
              <a:latin typeface="Times New Roman"/>
              <a:cs typeface="Times New Roman"/>
            </a:endParaRPr>
          </a:p>
          <a:p>
            <a:pPr marL="256540" indent="-243840" algn="just">
              <a:lnSpc>
                <a:spcPct val="100000"/>
              </a:lnSpc>
              <a:buFont typeface="Arial"/>
              <a:buChar char="•"/>
              <a:tabLst>
                <a:tab pos="256540" algn="l"/>
              </a:tabLst>
            </a:pPr>
            <a:r>
              <a:rPr sz="3200" spc="-5" dirty="0">
                <a:solidFill>
                  <a:srgbClr val="109E10"/>
                </a:solidFill>
                <a:latin typeface="Times New Roman"/>
                <a:cs typeface="Times New Roman"/>
              </a:rPr>
              <a:t>Most important</a:t>
            </a:r>
            <a:r>
              <a:rPr sz="3200" dirty="0">
                <a:solidFill>
                  <a:srgbClr val="109E10"/>
                </a:solidFill>
                <a:latin typeface="Times New Roman"/>
                <a:cs typeface="Times New Roman"/>
              </a:rPr>
              <a:t> type</a:t>
            </a:r>
            <a:endParaRPr sz="3200">
              <a:latin typeface="Times New Roman"/>
              <a:cs typeface="Times New Roman"/>
            </a:endParaRPr>
          </a:p>
          <a:p>
            <a:pPr algn="just">
              <a:lnSpc>
                <a:spcPct val="100000"/>
              </a:lnSpc>
              <a:spcBef>
                <a:spcPts val="45"/>
              </a:spcBef>
              <a:buChar char="•"/>
            </a:pPr>
            <a:endParaRPr sz="3300">
              <a:latin typeface="Times New Roman"/>
              <a:cs typeface="Times New Roman"/>
            </a:endParaRPr>
          </a:p>
          <a:p>
            <a:pPr marL="12700" marR="142875" algn="just">
              <a:lnSpc>
                <a:spcPct val="100000"/>
              </a:lnSpc>
              <a:buFont typeface="Arial"/>
              <a:buChar char="•"/>
              <a:tabLst>
                <a:tab pos="256540" algn="l"/>
              </a:tabLst>
            </a:pPr>
            <a:r>
              <a:rPr sz="3200" spc="-5" dirty="0">
                <a:solidFill>
                  <a:srgbClr val="6F2F9F"/>
                </a:solidFill>
                <a:latin typeface="Times New Roman"/>
                <a:cs typeface="Times New Roman"/>
              </a:rPr>
              <a:t>Classified into three </a:t>
            </a:r>
            <a:r>
              <a:rPr sz="3200" dirty="0">
                <a:solidFill>
                  <a:srgbClr val="6F2F9F"/>
                </a:solidFill>
                <a:latin typeface="Times New Roman"/>
                <a:cs typeface="Times New Roman"/>
              </a:rPr>
              <a:t>grades, </a:t>
            </a:r>
            <a:r>
              <a:rPr sz="3200" spc="-5" dirty="0">
                <a:solidFill>
                  <a:srgbClr val="6F2F9F"/>
                </a:solidFill>
                <a:latin typeface="Times New Roman"/>
                <a:cs typeface="Times New Roman"/>
              </a:rPr>
              <a:t>namely </a:t>
            </a:r>
            <a:r>
              <a:rPr sz="3200" dirty="0">
                <a:solidFill>
                  <a:srgbClr val="6F2F9F"/>
                </a:solidFill>
                <a:latin typeface="Times New Roman"/>
                <a:cs typeface="Times New Roman"/>
              </a:rPr>
              <a:t>33 grade,  43 grade and 53</a:t>
            </a:r>
            <a:r>
              <a:rPr sz="3200" spc="10" dirty="0">
                <a:solidFill>
                  <a:srgbClr val="6F2F9F"/>
                </a:solidFill>
                <a:latin typeface="Times New Roman"/>
                <a:cs typeface="Times New Roman"/>
              </a:rPr>
              <a:t> </a:t>
            </a:r>
            <a:r>
              <a:rPr sz="3200" dirty="0">
                <a:solidFill>
                  <a:srgbClr val="6F2F9F"/>
                </a:solidFill>
                <a:latin typeface="Times New Roman"/>
                <a:cs typeface="Times New Roman"/>
              </a:rPr>
              <a:t>grade.</a:t>
            </a:r>
            <a:endParaRPr sz="320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2440" y="1474470"/>
            <a:ext cx="7623809" cy="574040"/>
          </a:xfrm>
          <a:prstGeom prst="rect">
            <a:avLst/>
          </a:prstGeom>
        </p:spPr>
        <p:txBody>
          <a:bodyPr vert="horz" wrap="square" lIns="0" tIns="12700" rIns="0" bIns="0" rtlCol="0">
            <a:spAutoFit/>
          </a:bodyPr>
          <a:lstStyle/>
          <a:p>
            <a:pPr marL="12700">
              <a:lnSpc>
                <a:spcPct val="100000"/>
              </a:lnSpc>
              <a:spcBef>
                <a:spcPts val="100"/>
              </a:spcBef>
            </a:pPr>
            <a:r>
              <a:rPr u="heavy" spc="-5" dirty="0">
                <a:solidFill>
                  <a:srgbClr val="6F2F9F"/>
                </a:solidFill>
                <a:uFill>
                  <a:solidFill>
                    <a:srgbClr val="6F2F9F"/>
                  </a:solidFill>
                </a:uFill>
              </a:rPr>
              <a:t>Chemical </a:t>
            </a:r>
            <a:r>
              <a:rPr u="heavy" dirty="0">
                <a:solidFill>
                  <a:srgbClr val="6F2F9F"/>
                </a:solidFill>
                <a:uFill>
                  <a:solidFill>
                    <a:srgbClr val="6F2F9F"/>
                  </a:solidFill>
                </a:uFill>
              </a:rPr>
              <a:t>Composition of</a:t>
            </a:r>
            <a:r>
              <a:rPr u="heavy" spc="-60" dirty="0">
                <a:solidFill>
                  <a:srgbClr val="6F2F9F"/>
                </a:solidFill>
                <a:uFill>
                  <a:solidFill>
                    <a:srgbClr val="6F2F9F"/>
                  </a:solidFill>
                </a:uFill>
              </a:rPr>
              <a:t> </a:t>
            </a:r>
            <a:r>
              <a:rPr u="heavy" spc="-10" dirty="0">
                <a:solidFill>
                  <a:srgbClr val="6F2F9F"/>
                </a:solidFill>
                <a:uFill>
                  <a:solidFill>
                    <a:srgbClr val="6F2F9F"/>
                  </a:solidFill>
                </a:uFill>
              </a:rPr>
              <a:t>O.P.Cement:</a:t>
            </a:r>
          </a:p>
        </p:txBody>
      </p:sp>
      <p:sp>
        <p:nvSpPr>
          <p:cNvPr id="3" name="object 3"/>
          <p:cNvSpPr txBox="1">
            <a:spLocks noGrp="1"/>
          </p:cNvSpPr>
          <p:nvPr>
            <p:ph type="body" idx="1"/>
          </p:nvPr>
        </p:nvSpPr>
        <p:spPr>
          <a:prstGeom prst="rect">
            <a:avLst/>
          </a:prstGeom>
        </p:spPr>
        <p:txBody>
          <a:bodyPr vert="horz" wrap="square" lIns="0" tIns="12700" rIns="0" bIns="0" rtlCol="0">
            <a:spAutoFit/>
          </a:bodyPr>
          <a:lstStyle/>
          <a:p>
            <a:pPr marL="469900" marR="5080" indent="-457200">
              <a:lnSpc>
                <a:spcPct val="100000"/>
              </a:lnSpc>
              <a:spcBef>
                <a:spcPts val="100"/>
              </a:spcBef>
            </a:pPr>
            <a:r>
              <a:rPr spc="-10" dirty="0"/>
              <a:t>O.P.C </a:t>
            </a:r>
            <a:r>
              <a:rPr dirty="0"/>
              <a:t>has the </a:t>
            </a:r>
            <a:r>
              <a:rPr spc="-5" dirty="0"/>
              <a:t>following approximate </a:t>
            </a:r>
            <a:r>
              <a:rPr spc="-10" dirty="0"/>
              <a:t>chemical  </a:t>
            </a:r>
            <a:r>
              <a:rPr spc="-5" dirty="0"/>
              <a:t>composition:</a:t>
            </a:r>
          </a:p>
          <a:p>
            <a:pPr marL="12700">
              <a:lnSpc>
                <a:spcPct val="100000"/>
              </a:lnSpc>
            </a:pPr>
            <a:r>
              <a:rPr sz="3600" dirty="0"/>
              <a:t>The </a:t>
            </a:r>
            <a:r>
              <a:rPr sz="3600" spc="-10" dirty="0"/>
              <a:t>major </a:t>
            </a:r>
            <a:r>
              <a:rPr sz="3600" spc="-5" dirty="0"/>
              <a:t>constituents</a:t>
            </a:r>
            <a:r>
              <a:rPr sz="3600" spc="-25" dirty="0"/>
              <a:t> </a:t>
            </a:r>
            <a:r>
              <a:rPr sz="3600" spc="-5" dirty="0"/>
              <a:t>are:</a:t>
            </a:r>
            <a:endParaRPr sz="3600"/>
          </a:p>
        </p:txBody>
      </p:sp>
      <p:graphicFrame>
        <p:nvGraphicFramePr>
          <p:cNvPr id="4" name="object 4"/>
          <p:cNvGraphicFramePr>
            <a:graphicFrameLocks noGrp="1"/>
          </p:cNvGraphicFramePr>
          <p:nvPr/>
        </p:nvGraphicFramePr>
        <p:xfrm>
          <a:off x="567690" y="3476610"/>
          <a:ext cx="7566658" cy="1247238"/>
        </p:xfrm>
        <a:graphic>
          <a:graphicData uri="http://schemas.openxmlformats.org/drawingml/2006/table">
            <a:tbl>
              <a:tblPr firstRow="1" bandRow="1">
                <a:tableStyleId>{2D5ABB26-0587-4C30-8999-92F81FD0307C}</a:tableStyleId>
              </a:tblPr>
              <a:tblGrid>
                <a:gridCol w="2653030"/>
                <a:gridCol w="2895599"/>
                <a:gridCol w="2018029"/>
              </a:tblGrid>
              <a:tr h="410259">
                <a:tc>
                  <a:txBody>
                    <a:bodyPr/>
                    <a:lstStyle/>
                    <a:p>
                      <a:pPr marL="31750">
                        <a:lnSpc>
                          <a:spcPts val="3055"/>
                        </a:lnSpc>
                        <a:tabLst>
                          <a:tab pos="488315" algn="l"/>
                        </a:tabLst>
                      </a:pPr>
                      <a:r>
                        <a:rPr sz="2800" dirty="0">
                          <a:solidFill>
                            <a:srgbClr val="6F2F9F"/>
                          </a:solidFill>
                          <a:latin typeface="Times New Roman"/>
                          <a:cs typeface="Times New Roman"/>
                        </a:rPr>
                        <a:t>1.	</a:t>
                      </a:r>
                      <a:r>
                        <a:rPr sz="2800" spc="-10" dirty="0">
                          <a:solidFill>
                            <a:srgbClr val="6F2F9F"/>
                          </a:solidFill>
                          <a:latin typeface="Times New Roman"/>
                          <a:cs typeface="Times New Roman"/>
                        </a:rPr>
                        <a:t>Lime</a:t>
                      </a:r>
                      <a:endParaRPr sz="2800">
                        <a:latin typeface="Times New Roman"/>
                        <a:cs typeface="Times New Roman"/>
                      </a:endParaRPr>
                    </a:p>
                  </a:txBody>
                  <a:tcPr marL="0" marR="0" marT="0" marB="0"/>
                </a:tc>
                <a:tc>
                  <a:txBody>
                    <a:bodyPr/>
                    <a:lstStyle/>
                    <a:p>
                      <a:pPr marL="11430" algn="ctr">
                        <a:lnSpc>
                          <a:spcPts val="3055"/>
                        </a:lnSpc>
                      </a:pPr>
                      <a:r>
                        <a:rPr sz="2800" spc="-10" dirty="0">
                          <a:solidFill>
                            <a:srgbClr val="6F2F9F"/>
                          </a:solidFill>
                          <a:latin typeface="Times New Roman"/>
                          <a:cs typeface="Times New Roman"/>
                        </a:rPr>
                        <a:t>(CaO)</a:t>
                      </a:r>
                      <a:endParaRPr sz="2800">
                        <a:latin typeface="Times New Roman"/>
                        <a:cs typeface="Times New Roman"/>
                      </a:endParaRPr>
                    </a:p>
                  </a:txBody>
                  <a:tcPr marL="0" marR="0" marT="0" marB="0"/>
                </a:tc>
                <a:tc>
                  <a:txBody>
                    <a:bodyPr/>
                    <a:lstStyle/>
                    <a:p>
                      <a:pPr marR="24130" algn="r">
                        <a:lnSpc>
                          <a:spcPts val="3055"/>
                        </a:lnSpc>
                      </a:pPr>
                      <a:r>
                        <a:rPr sz="2800" dirty="0">
                          <a:solidFill>
                            <a:srgbClr val="6F2F9F"/>
                          </a:solidFill>
                          <a:latin typeface="Times New Roman"/>
                          <a:cs typeface="Times New Roman"/>
                        </a:rPr>
                        <a:t>60-</a:t>
                      </a:r>
                      <a:r>
                        <a:rPr sz="2800" spc="-95" dirty="0">
                          <a:solidFill>
                            <a:srgbClr val="6F2F9F"/>
                          </a:solidFill>
                          <a:latin typeface="Times New Roman"/>
                          <a:cs typeface="Times New Roman"/>
                        </a:rPr>
                        <a:t> </a:t>
                      </a:r>
                      <a:r>
                        <a:rPr sz="2800" dirty="0">
                          <a:solidFill>
                            <a:srgbClr val="6F2F9F"/>
                          </a:solidFill>
                          <a:latin typeface="Times New Roman"/>
                          <a:cs typeface="Times New Roman"/>
                        </a:rPr>
                        <a:t>63%</a:t>
                      </a:r>
                      <a:endParaRPr sz="2800">
                        <a:latin typeface="Times New Roman"/>
                        <a:cs typeface="Times New Roman"/>
                      </a:endParaRPr>
                    </a:p>
                  </a:txBody>
                  <a:tcPr marL="0" marR="0" marT="0" marB="0"/>
                </a:tc>
              </a:tr>
              <a:tr h="426720">
                <a:tc>
                  <a:txBody>
                    <a:bodyPr/>
                    <a:lstStyle/>
                    <a:p>
                      <a:pPr marL="31750">
                        <a:lnSpc>
                          <a:spcPts val="3185"/>
                        </a:lnSpc>
                        <a:tabLst>
                          <a:tab pos="488315" algn="l"/>
                        </a:tabLst>
                      </a:pPr>
                      <a:r>
                        <a:rPr sz="2800" dirty="0">
                          <a:solidFill>
                            <a:srgbClr val="6F2F9F"/>
                          </a:solidFill>
                          <a:latin typeface="Times New Roman"/>
                          <a:cs typeface="Times New Roman"/>
                        </a:rPr>
                        <a:t>2.	</a:t>
                      </a:r>
                      <a:r>
                        <a:rPr sz="2800" spc="-5" dirty="0">
                          <a:solidFill>
                            <a:srgbClr val="6F2F9F"/>
                          </a:solidFill>
                          <a:latin typeface="Times New Roman"/>
                          <a:cs typeface="Times New Roman"/>
                        </a:rPr>
                        <a:t>Silica</a:t>
                      </a:r>
                      <a:endParaRPr sz="2800">
                        <a:latin typeface="Times New Roman"/>
                        <a:cs typeface="Times New Roman"/>
                      </a:endParaRPr>
                    </a:p>
                  </a:txBody>
                  <a:tcPr marL="0" marR="0" marT="0" marB="0"/>
                </a:tc>
                <a:tc>
                  <a:txBody>
                    <a:bodyPr/>
                    <a:lstStyle/>
                    <a:p>
                      <a:pPr marL="922019">
                        <a:lnSpc>
                          <a:spcPts val="3185"/>
                        </a:lnSpc>
                      </a:pPr>
                      <a:r>
                        <a:rPr sz="2800" spc="-5" dirty="0">
                          <a:solidFill>
                            <a:srgbClr val="6F2F9F"/>
                          </a:solidFill>
                          <a:latin typeface="Times New Roman"/>
                          <a:cs typeface="Times New Roman"/>
                        </a:rPr>
                        <a:t>(SiO2)</a:t>
                      </a:r>
                      <a:endParaRPr sz="2800">
                        <a:latin typeface="Times New Roman"/>
                        <a:cs typeface="Times New Roman"/>
                      </a:endParaRPr>
                    </a:p>
                  </a:txBody>
                  <a:tcPr marL="0" marR="0" marT="0" marB="0"/>
                </a:tc>
                <a:tc>
                  <a:txBody>
                    <a:bodyPr/>
                    <a:lstStyle/>
                    <a:p>
                      <a:pPr marR="24130" algn="r">
                        <a:lnSpc>
                          <a:spcPts val="3185"/>
                        </a:lnSpc>
                      </a:pPr>
                      <a:r>
                        <a:rPr sz="2800" dirty="0">
                          <a:solidFill>
                            <a:srgbClr val="6F2F9F"/>
                          </a:solidFill>
                          <a:latin typeface="Times New Roman"/>
                          <a:cs typeface="Times New Roman"/>
                        </a:rPr>
                        <a:t>17-</a:t>
                      </a:r>
                      <a:r>
                        <a:rPr sz="2800" spc="-95" dirty="0">
                          <a:solidFill>
                            <a:srgbClr val="6F2F9F"/>
                          </a:solidFill>
                          <a:latin typeface="Times New Roman"/>
                          <a:cs typeface="Times New Roman"/>
                        </a:rPr>
                        <a:t> </a:t>
                      </a:r>
                      <a:r>
                        <a:rPr sz="2800" dirty="0">
                          <a:solidFill>
                            <a:srgbClr val="6F2F9F"/>
                          </a:solidFill>
                          <a:latin typeface="Times New Roman"/>
                          <a:cs typeface="Times New Roman"/>
                        </a:rPr>
                        <a:t>25%</a:t>
                      </a:r>
                      <a:endParaRPr sz="2800">
                        <a:latin typeface="Times New Roman"/>
                        <a:cs typeface="Times New Roman"/>
                      </a:endParaRPr>
                    </a:p>
                  </a:txBody>
                  <a:tcPr marL="0" marR="0" marT="0" marB="0"/>
                </a:tc>
              </a:tr>
              <a:tr h="410259">
                <a:tc>
                  <a:txBody>
                    <a:bodyPr/>
                    <a:lstStyle/>
                    <a:p>
                      <a:pPr marL="31750">
                        <a:lnSpc>
                          <a:spcPts val="3130"/>
                        </a:lnSpc>
                        <a:tabLst>
                          <a:tab pos="488315" algn="l"/>
                        </a:tabLst>
                      </a:pPr>
                      <a:r>
                        <a:rPr sz="2800" dirty="0">
                          <a:solidFill>
                            <a:srgbClr val="6F2F9F"/>
                          </a:solidFill>
                          <a:latin typeface="Times New Roman"/>
                          <a:cs typeface="Times New Roman"/>
                        </a:rPr>
                        <a:t>3.	</a:t>
                      </a:r>
                      <a:r>
                        <a:rPr sz="2800" spc="-5" dirty="0">
                          <a:solidFill>
                            <a:srgbClr val="6F2F9F"/>
                          </a:solidFill>
                          <a:latin typeface="Times New Roman"/>
                          <a:cs typeface="Times New Roman"/>
                        </a:rPr>
                        <a:t>Alumina</a:t>
                      </a:r>
                      <a:endParaRPr sz="2800">
                        <a:latin typeface="Times New Roman"/>
                        <a:cs typeface="Times New Roman"/>
                      </a:endParaRPr>
                    </a:p>
                  </a:txBody>
                  <a:tcPr marL="0" marR="0" marT="0" marB="0"/>
                </a:tc>
                <a:tc>
                  <a:txBody>
                    <a:bodyPr/>
                    <a:lstStyle/>
                    <a:p>
                      <a:pPr marL="922019">
                        <a:lnSpc>
                          <a:spcPts val="3130"/>
                        </a:lnSpc>
                      </a:pPr>
                      <a:r>
                        <a:rPr sz="2800" spc="-5" dirty="0">
                          <a:solidFill>
                            <a:srgbClr val="6F2F9F"/>
                          </a:solidFill>
                          <a:latin typeface="Times New Roman"/>
                          <a:cs typeface="Times New Roman"/>
                        </a:rPr>
                        <a:t>(Al2O3)</a:t>
                      </a:r>
                      <a:endParaRPr sz="2800">
                        <a:latin typeface="Times New Roman"/>
                        <a:cs typeface="Times New Roman"/>
                      </a:endParaRPr>
                    </a:p>
                  </a:txBody>
                  <a:tcPr marL="0" marR="0" marT="0" marB="0"/>
                </a:tc>
                <a:tc>
                  <a:txBody>
                    <a:bodyPr/>
                    <a:lstStyle/>
                    <a:p>
                      <a:pPr marR="24130" algn="r">
                        <a:lnSpc>
                          <a:spcPts val="3130"/>
                        </a:lnSpc>
                      </a:pPr>
                      <a:r>
                        <a:rPr sz="2800" dirty="0">
                          <a:solidFill>
                            <a:srgbClr val="6F2F9F"/>
                          </a:solidFill>
                          <a:latin typeface="Times New Roman"/>
                          <a:cs typeface="Times New Roman"/>
                        </a:rPr>
                        <a:t>03-</a:t>
                      </a:r>
                      <a:r>
                        <a:rPr sz="2800" spc="-95" dirty="0">
                          <a:solidFill>
                            <a:srgbClr val="6F2F9F"/>
                          </a:solidFill>
                          <a:latin typeface="Times New Roman"/>
                          <a:cs typeface="Times New Roman"/>
                        </a:rPr>
                        <a:t> </a:t>
                      </a:r>
                      <a:r>
                        <a:rPr sz="2800" dirty="0">
                          <a:solidFill>
                            <a:srgbClr val="6F2F9F"/>
                          </a:solidFill>
                          <a:latin typeface="Times New Roman"/>
                          <a:cs typeface="Times New Roman"/>
                        </a:rPr>
                        <a:t>08%</a:t>
                      </a:r>
                      <a:endParaRPr sz="2800">
                        <a:latin typeface="Times New Roman"/>
                        <a:cs typeface="Times New Roman"/>
                      </a:endParaRPr>
                    </a:p>
                  </a:txBody>
                  <a:tcPr marL="0" marR="0" marT="0" marB="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2590" y="848359"/>
            <a:ext cx="7604125" cy="452120"/>
          </a:xfrm>
          <a:prstGeom prst="rect">
            <a:avLst/>
          </a:prstGeom>
        </p:spPr>
        <p:txBody>
          <a:bodyPr vert="horz" wrap="square" lIns="0" tIns="12700" rIns="0" bIns="0" rtlCol="0">
            <a:spAutoFit/>
          </a:bodyPr>
          <a:lstStyle/>
          <a:p>
            <a:pPr marL="12700">
              <a:lnSpc>
                <a:spcPct val="100000"/>
              </a:lnSpc>
              <a:spcBef>
                <a:spcPts val="100"/>
              </a:spcBef>
            </a:pPr>
            <a:r>
              <a:rPr sz="2800" u="heavy" spc="-5" dirty="0">
                <a:solidFill>
                  <a:srgbClr val="6F2F9F"/>
                </a:solidFill>
                <a:uFill>
                  <a:solidFill>
                    <a:srgbClr val="6F2F9F"/>
                  </a:solidFill>
                </a:uFill>
              </a:rPr>
              <a:t>Chemical Composition </a:t>
            </a:r>
            <a:r>
              <a:rPr sz="2800" u="heavy" dirty="0">
                <a:solidFill>
                  <a:srgbClr val="6F2F9F"/>
                </a:solidFill>
                <a:uFill>
                  <a:solidFill>
                    <a:srgbClr val="6F2F9F"/>
                  </a:solidFill>
                </a:uFill>
              </a:rPr>
              <a:t>of </a:t>
            </a:r>
            <a:r>
              <a:rPr sz="2800" u="heavy" spc="-10" dirty="0">
                <a:solidFill>
                  <a:srgbClr val="6F2F9F"/>
                </a:solidFill>
                <a:uFill>
                  <a:solidFill>
                    <a:srgbClr val="6F2F9F"/>
                  </a:solidFill>
                </a:uFill>
              </a:rPr>
              <a:t>O.P.Cement:</a:t>
            </a:r>
            <a:r>
              <a:rPr sz="2800" u="heavy" spc="160" dirty="0">
                <a:solidFill>
                  <a:srgbClr val="6F2F9F"/>
                </a:solidFill>
                <a:uFill>
                  <a:solidFill>
                    <a:srgbClr val="6F2F9F"/>
                  </a:solidFill>
                </a:uFill>
              </a:rPr>
              <a:t> </a:t>
            </a:r>
            <a:r>
              <a:rPr sz="1800" u="heavy" spc="-5" dirty="0">
                <a:solidFill>
                  <a:srgbClr val="6F2F9F"/>
                </a:solidFill>
                <a:uFill>
                  <a:solidFill>
                    <a:srgbClr val="6F2F9F"/>
                  </a:solidFill>
                </a:uFill>
              </a:rPr>
              <a:t>Continued-------</a:t>
            </a:r>
            <a:endParaRPr sz="1800"/>
          </a:p>
        </p:txBody>
      </p:sp>
      <p:sp>
        <p:nvSpPr>
          <p:cNvPr id="3" name="object 3"/>
          <p:cNvSpPr txBox="1"/>
          <p:nvPr/>
        </p:nvSpPr>
        <p:spPr>
          <a:xfrm>
            <a:off x="402590" y="1399540"/>
            <a:ext cx="5570220" cy="574040"/>
          </a:xfrm>
          <a:prstGeom prst="rect">
            <a:avLst/>
          </a:prstGeom>
        </p:spPr>
        <p:txBody>
          <a:bodyPr vert="horz" wrap="square" lIns="0" tIns="12700" rIns="0" bIns="0" rtlCol="0">
            <a:spAutoFit/>
          </a:bodyPr>
          <a:lstStyle/>
          <a:p>
            <a:pPr marL="12700">
              <a:lnSpc>
                <a:spcPct val="100000"/>
              </a:lnSpc>
              <a:spcBef>
                <a:spcPts val="100"/>
              </a:spcBef>
            </a:pPr>
            <a:r>
              <a:rPr sz="3600" dirty="0">
                <a:solidFill>
                  <a:srgbClr val="6F2F9F"/>
                </a:solidFill>
                <a:latin typeface="Times New Roman"/>
                <a:cs typeface="Times New Roman"/>
              </a:rPr>
              <a:t>The </a:t>
            </a:r>
            <a:r>
              <a:rPr sz="3600" spc="-10" dirty="0">
                <a:solidFill>
                  <a:srgbClr val="6F2F9F"/>
                </a:solidFill>
                <a:latin typeface="Times New Roman"/>
                <a:cs typeface="Times New Roman"/>
              </a:rPr>
              <a:t>auxiliary </a:t>
            </a:r>
            <a:r>
              <a:rPr sz="3600" spc="-5" dirty="0">
                <a:solidFill>
                  <a:srgbClr val="6F2F9F"/>
                </a:solidFill>
                <a:latin typeface="Times New Roman"/>
                <a:cs typeface="Times New Roman"/>
              </a:rPr>
              <a:t>constituents</a:t>
            </a:r>
            <a:r>
              <a:rPr sz="3600" dirty="0">
                <a:solidFill>
                  <a:srgbClr val="6F2F9F"/>
                </a:solidFill>
                <a:latin typeface="Times New Roman"/>
                <a:cs typeface="Times New Roman"/>
              </a:rPr>
              <a:t> </a:t>
            </a:r>
            <a:r>
              <a:rPr sz="3600" spc="-5" dirty="0">
                <a:solidFill>
                  <a:srgbClr val="6F2F9F"/>
                </a:solidFill>
                <a:latin typeface="Times New Roman"/>
                <a:cs typeface="Times New Roman"/>
              </a:rPr>
              <a:t>are:</a:t>
            </a:r>
            <a:endParaRPr sz="3600" dirty="0">
              <a:latin typeface="Times New Roman"/>
              <a:cs typeface="Times New Roman"/>
            </a:endParaRPr>
          </a:p>
        </p:txBody>
      </p:sp>
      <p:graphicFrame>
        <p:nvGraphicFramePr>
          <p:cNvPr id="4" name="object 4"/>
          <p:cNvGraphicFramePr>
            <a:graphicFrameLocks noGrp="1"/>
          </p:cNvGraphicFramePr>
          <p:nvPr/>
        </p:nvGraphicFramePr>
        <p:xfrm>
          <a:off x="383540" y="2106731"/>
          <a:ext cx="7223124" cy="2216625"/>
        </p:xfrm>
        <a:graphic>
          <a:graphicData uri="http://schemas.openxmlformats.org/drawingml/2006/table">
            <a:tbl>
              <a:tblPr firstRow="1" bandRow="1">
                <a:tableStyleId>{2D5ABB26-0587-4C30-8999-92F81FD0307C}</a:tableStyleId>
              </a:tblPr>
              <a:tblGrid>
                <a:gridCol w="5293360"/>
                <a:gridCol w="1929764"/>
              </a:tblGrid>
              <a:tr h="519668">
                <a:tc>
                  <a:txBody>
                    <a:bodyPr/>
                    <a:lstStyle/>
                    <a:p>
                      <a:pPr marL="31750">
                        <a:lnSpc>
                          <a:spcPts val="3490"/>
                        </a:lnSpc>
                        <a:tabLst>
                          <a:tab pos="691515" algn="l"/>
                          <a:tab pos="3688715" algn="l"/>
                        </a:tabLst>
                      </a:pPr>
                      <a:r>
                        <a:rPr sz="3200" dirty="0">
                          <a:solidFill>
                            <a:srgbClr val="6F2F9F"/>
                          </a:solidFill>
                          <a:latin typeface="Times New Roman"/>
                          <a:cs typeface="Times New Roman"/>
                        </a:rPr>
                        <a:t>1.	</a:t>
                      </a:r>
                      <a:r>
                        <a:rPr sz="3200" spc="-5" dirty="0">
                          <a:solidFill>
                            <a:srgbClr val="6F2F9F"/>
                          </a:solidFill>
                          <a:latin typeface="Times New Roman"/>
                          <a:cs typeface="Times New Roman"/>
                        </a:rPr>
                        <a:t>Iron</a:t>
                      </a:r>
                      <a:r>
                        <a:rPr sz="3200" spc="10" dirty="0">
                          <a:solidFill>
                            <a:srgbClr val="6F2F9F"/>
                          </a:solidFill>
                          <a:latin typeface="Times New Roman"/>
                          <a:cs typeface="Times New Roman"/>
                        </a:rPr>
                        <a:t> </a:t>
                      </a:r>
                      <a:r>
                        <a:rPr sz="3200" dirty="0">
                          <a:solidFill>
                            <a:srgbClr val="6F2F9F"/>
                          </a:solidFill>
                          <a:latin typeface="Times New Roman"/>
                          <a:cs typeface="Times New Roman"/>
                        </a:rPr>
                        <a:t>oxide	(Fe2O3)</a:t>
                      </a:r>
                      <a:endParaRPr sz="3200">
                        <a:latin typeface="Times New Roman"/>
                        <a:cs typeface="Times New Roman"/>
                      </a:endParaRPr>
                    </a:p>
                  </a:txBody>
                  <a:tcPr marL="0" marR="0" marT="0" marB="0"/>
                </a:tc>
                <a:tc>
                  <a:txBody>
                    <a:bodyPr/>
                    <a:lstStyle/>
                    <a:p>
                      <a:pPr marL="224154">
                        <a:lnSpc>
                          <a:spcPts val="3490"/>
                        </a:lnSpc>
                      </a:pPr>
                      <a:r>
                        <a:rPr sz="3200" dirty="0">
                          <a:solidFill>
                            <a:srgbClr val="6F2F9F"/>
                          </a:solidFill>
                          <a:latin typeface="Times New Roman"/>
                          <a:cs typeface="Times New Roman"/>
                        </a:rPr>
                        <a:t>0.5-</a:t>
                      </a:r>
                      <a:r>
                        <a:rPr sz="3200" spc="-30" dirty="0">
                          <a:solidFill>
                            <a:srgbClr val="6F2F9F"/>
                          </a:solidFill>
                          <a:latin typeface="Times New Roman"/>
                          <a:cs typeface="Times New Roman"/>
                        </a:rPr>
                        <a:t> </a:t>
                      </a:r>
                      <a:r>
                        <a:rPr sz="3200" dirty="0">
                          <a:solidFill>
                            <a:srgbClr val="6F2F9F"/>
                          </a:solidFill>
                          <a:latin typeface="Times New Roman"/>
                          <a:cs typeface="Times New Roman"/>
                        </a:rPr>
                        <a:t>06%</a:t>
                      </a:r>
                      <a:endParaRPr sz="3200">
                        <a:latin typeface="Times New Roman"/>
                        <a:cs typeface="Times New Roman"/>
                      </a:endParaRPr>
                    </a:p>
                  </a:txBody>
                  <a:tcPr marL="0" marR="0" marT="0" marB="0"/>
                </a:tc>
              </a:tr>
              <a:tr h="588645">
                <a:tc>
                  <a:txBody>
                    <a:bodyPr/>
                    <a:lstStyle/>
                    <a:p>
                      <a:pPr marL="31750">
                        <a:lnSpc>
                          <a:spcPct val="100000"/>
                        </a:lnSpc>
                        <a:spcBef>
                          <a:spcPts val="200"/>
                        </a:spcBef>
                        <a:tabLst>
                          <a:tab pos="691515" algn="l"/>
                          <a:tab pos="3688715" algn="l"/>
                        </a:tabLst>
                      </a:pPr>
                      <a:r>
                        <a:rPr sz="3200" dirty="0">
                          <a:solidFill>
                            <a:srgbClr val="6F2F9F"/>
                          </a:solidFill>
                          <a:latin typeface="Times New Roman"/>
                          <a:cs typeface="Times New Roman"/>
                        </a:rPr>
                        <a:t>2.	</a:t>
                      </a:r>
                      <a:r>
                        <a:rPr sz="3200" spc="-5" dirty="0">
                          <a:solidFill>
                            <a:srgbClr val="6F2F9F"/>
                          </a:solidFill>
                          <a:latin typeface="Times New Roman"/>
                          <a:cs typeface="Times New Roman"/>
                        </a:rPr>
                        <a:t>Magnesia	(MgO)</a:t>
                      </a:r>
                      <a:endParaRPr sz="3200">
                        <a:latin typeface="Times New Roman"/>
                        <a:cs typeface="Times New Roman"/>
                      </a:endParaRPr>
                    </a:p>
                  </a:txBody>
                  <a:tcPr marL="0" marR="0" marT="25400" marB="0"/>
                </a:tc>
                <a:tc>
                  <a:txBody>
                    <a:bodyPr/>
                    <a:lstStyle/>
                    <a:p>
                      <a:pPr marL="224154">
                        <a:lnSpc>
                          <a:spcPct val="100000"/>
                        </a:lnSpc>
                        <a:spcBef>
                          <a:spcPts val="200"/>
                        </a:spcBef>
                      </a:pPr>
                      <a:r>
                        <a:rPr sz="3200" dirty="0">
                          <a:solidFill>
                            <a:srgbClr val="6F2F9F"/>
                          </a:solidFill>
                          <a:latin typeface="Times New Roman"/>
                          <a:cs typeface="Times New Roman"/>
                        </a:rPr>
                        <a:t>1.5-</a:t>
                      </a:r>
                      <a:r>
                        <a:rPr sz="3200" spc="-30" dirty="0">
                          <a:solidFill>
                            <a:srgbClr val="6F2F9F"/>
                          </a:solidFill>
                          <a:latin typeface="Times New Roman"/>
                          <a:cs typeface="Times New Roman"/>
                        </a:rPr>
                        <a:t> </a:t>
                      </a:r>
                      <a:r>
                        <a:rPr sz="3200" dirty="0">
                          <a:solidFill>
                            <a:srgbClr val="6F2F9F"/>
                          </a:solidFill>
                          <a:latin typeface="Times New Roman"/>
                          <a:cs typeface="Times New Roman"/>
                        </a:rPr>
                        <a:t>03%</a:t>
                      </a:r>
                      <a:endParaRPr sz="3200">
                        <a:latin typeface="Times New Roman"/>
                        <a:cs typeface="Times New Roman"/>
                      </a:endParaRPr>
                    </a:p>
                  </a:txBody>
                  <a:tcPr marL="0" marR="0" marT="25400" marB="0"/>
                </a:tc>
              </a:tr>
              <a:tr h="588644">
                <a:tc>
                  <a:txBody>
                    <a:bodyPr/>
                    <a:lstStyle/>
                    <a:p>
                      <a:pPr marL="31750">
                        <a:lnSpc>
                          <a:spcPct val="100000"/>
                        </a:lnSpc>
                        <a:spcBef>
                          <a:spcPts val="195"/>
                        </a:spcBef>
                        <a:tabLst>
                          <a:tab pos="691515" algn="l"/>
                        </a:tabLst>
                      </a:pPr>
                      <a:r>
                        <a:rPr sz="3200" dirty="0">
                          <a:solidFill>
                            <a:srgbClr val="6F2F9F"/>
                          </a:solidFill>
                          <a:latin typeface="Times New Roman"/>
                          <a:cs typeface="Times New Roman"/>
                        </a:rPr>
                        <a:t>3.	Sulphur </a:t>
                      </a:r>
                      <a:r>
                        <a:rPr sz="3200" spc="-5" dirty="0">
                          <a:solidFill>
                            <a:srgbClr val="6F2F9F"/>
                          </a:solidFill>
                          <a:latin typeface="Times New Roman"/>
                          <a:cs typeface="Times New Roman"/>
                        </a:rPr>
                        <a:t>Tri </a:t>
                      </a:r>
                      <a:r>
                        <a:rPr sz="3200" dirty="0">
                          <a:solidFill>
                            <a:srgbClr val="6F2F9F"/>
                          </a:solidFill>
                          <a:latin typeface="Times New Roman"/>
                          <a:cs typeface="Times New Roman"/>
                        </a:rPr>
                        <a:t>Oxide</a:t>
                      </a:r>
                      <a:r>
                        <a:rPr sz="3200" spc="-15" dirty="0">
                          <a:solidFill>
                            <a:srgbClr val="6F2F9F"/>
                          </a:solidFill>
                          <a:latin typeface="Times New Roman"/>
                          <a:cs typeface="Times New Roman"/>
                        </a:rPr>
                        <a:t> </a:t>
                      </a:r>
                      <a:r>
                        <a:rPr sz="3200" dirty="0">
                          <a:solidFill>
                            <a:srgbClr val="6F2F9F"/>
                          </a:solidFill>
                          <a:latin typeface="Times New Roman"/>
                          <a:cs typeface="Times New Roman"/>
                        </a:rPr>
                        <a:t>(SO3)</a:t>
                      </a:r>
                      <a:endParaRPr sz="3200">
                        <a:latin typeface="Times New Roman"/>
                        <a:cs typeface="Times New Roman"/>
                      </a:endParaRPr>
                    </a:p>
                  </a:txBody>
                  <a:tcPr marL="0" marR="0" marT="24765" marB="0"/>
                </a:tc>
                <a:tc>
                  <a:txBody>
                    <a:bodyPr/>
                    <a:lstStyle/>
                    <a:p>
                      <a:pPr marL="224154">
                        <a:lnSpc>
                          <a:spcPct val="100000"/>
                        </a:lnSpc>
                        <a:spcBef>
                          <a:spcPts val="195"/>
                        </a:spcBef>
                      </a:pPr>
                      <a:r>
                        <a:rPr sz="3200" dirty="0">
                          <a:solidFill>
                            <a:srgbClr val="6F2F9F"/>
                          </a:solidFill>
                          <a:latin typeface="Times New Roman"/>
                          <a:cs typeface="Times New Roman"/>
                        </a:rPr>
                        <a:t>01-</a:t>
                      </a:r>
                      <a:r>
                        <a:rPr sz="3200" spc="-25" dirty="0">
                          <a:solidFill>
                            <a:srgbClr val="6F2F9F"/>
                          </a:solidFill>
                          <a:latin typeface="Times New Roman"/>
                          <a:cs typeface="Times New Roman"/>
                        </a:rPr>
                        <a:t> </a:t>
                      </a:r>
                      <a:r>
                        <a:rPr sz="3200" dirty="0">
                          <a:solidFill>
                            <a:srgbClr val="6F2F9F"/>
                          </a:solidFill>
                          <a:latin typeface="Times New Roman"/>
                          <a:cs typeface="Times New Roman"/>
                        </a:rPr>
                        <a:t>02%</a:t>
                      </a:r>
                      <a:endParaRPr sz="3200">
                        <a:latin typeface="Times New Roman"/>
                        <a:cs typeface="Times New Roman"/>
                      </a:endParaRPr>
                    </a:p>
                  </a:txBody>
                  <a:tcPr marL="0" marR="0" marT="24765" marB="0"/>
                </a:tc>
              </a:tr>
              <a:tr h="519668">
                <a:tc>
                  <a:txBody>
                    <a:bodyPr/>
                    <a:lstStyle/>
                    <a:p>
                      <a:pPr marL="31750">
                        <a:lnSpc>
                          <a:spcPts val="3790"/>
                        </a:lnSpc>
                        <a:spcBef>
                          <a:spcPts val="200"/>
                        </a:spcBef>
                        <a:tabLst>
                          <a:tab pos="691515" algn="l"/>
                        </a:tabLst>
                      </a:pPr>
                      <a:r>
                        <a:rPr sz="3200" dirty="0">
                          <a:solidFill>
                            <a:srgbClr val="6F2F9F"/>
                          </a:solidFill>
                          <a:latin typeface="Times New Roman"/>
                          <a:cs typeface="Times New Roman"/>
                        </a:rPr>
                        <a:t>4.	Gypsum</a:t>
                      </a:r>
                      <a:endParaRPr sz="3200">
                        <a:latin typeface="Times New Roman"/>
                        <a:cs typeface="Times New Roman"/>
                      </a:endParaRPr>
                    </a:p>
                  </a:txBody>
                  <a:tcPr marL="0" marR="0" marT="25400" marB="0"/>
                </a:tc>
                <a:tc>
                  <a:txBody>
                    <a:bodyPr/>
                    <a:lstStyle/>
                    <a:p>
                      <a:pPr marL="224154">
                        <a:lnSpc>
                          <a:spcPts val="3790"/>
                        </a:lnSpc>
                        <a:spcBef>
                          <a:spcPts val="200"/>
                        </a:spcBef>
                      </a:pPr>
                      <a:r>
                        <a:rPr sz="3200" dirty="0">
                          <a:solidFill>
                            <a:srgbClr val="6F2F9F"/>
                          </a:solidFill>
                          <a:latin typeface="Times New Roman"/>
                          <a:cs typeface="Times New Roman"/>
                        </a:rPr>
                        <a:t>01 </a:t>
                      </a:r>
                      <a:r>
                        <a:rPr sz="3200" spc="-5" dirty="0">
                          <a:solidFill>
                            <a:srgbClr val="6F2F9F"/>
                          </a:solidFill>
                          <a:latin typeface="Times New Roman"/>
                          <a:cs typeface="Times New Roman"/>
                        </a:rPr>
                        <a:t>to</a:t>
                      </a:r>
                      <a:r>
                        <a:rPr sz="3200" spc="-65" dirty="0">
                          <a:solidFill>
                            <a:srgbClr val="6F2F9F"/>
                          </a:solidFill>
                          <a:latin typeface="Times New Roman"/>
                          <a:cs typeface="Times New Roman"/>
                        </a:rPr>
                        <a:t> </a:t>
                      </a:r>
                      <a:r>
                        <a:rPr sz="3200" dirty="0">
                          <a:solidFill>
                            <a:srgbClr val="6F2F9F"/>
                          </a:solidFill>
                          <a:latin typeface="Times New Roman"/>
                          <a:cs typeface="Times New Roman"/>
                        </a:rPr>
                        <a:t>04%</a:t>
                      </a:r>
                      <a:endParaRPr sz="3200">
                        <a:latin typeface="Times New Roman"/>
                        <a:cs typeface="Times New Roman"/>
                      </a:endParaRPr>
                    </a:p>
                  </a:txBody>
                  <a:tcPr marL="0" marR="0" marT="25400" marB="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1320" y="438150"/>
            <a:ext cx="5709285" cy="452120"/>
          </a:xfrm>
          <a:prstGeom prst="rect">
            <a:avLst/>
          </a:prstGeom>
        </p:spPr>
        <p:txBody>
          <a:bodyPr vert="horz" wrap="square" lIns="0" tIns="12700" rIns="0" bIns="0" rtlCol="0">
            <a:spAutoFit/>
          </a:bodyPr>
          <a:lstStyle/>
          <a:p>
            <a:pPr marL="12700">
              <a:lnSpc>
                <a:spcPct val="100000"/>
              </a:lnSpc>
              <a:spcBef>
                <a:spcPts val="100"/>
              </a:spcBef>
            </a:pPr>
            <a:r>
              <a:rPr sz="2800" dirty="0"/>
              <a:t>(2)</a:t>
            </a:r>
            <a:r>
              <a:rPr sz="2800" u="heavy" dirty="0">
                <a:uFill>
                  <a:solidFill>
                    <a:srgbClr val="000000"/>
                  </a:solidFill>
                </a:uFill>
              </a:rPr>
              <a:t> </a:t>
            </a:r>
            <a:r>
              <a:rPr sz="2800" u="heavy" spc="-10" dirty="0">
                <a:uFill>
                  <a:solidFill>
                    <a:srgbClr val="000000"/>
                  </a:solidFill>
                </a:uFill>
              </a:rPr>
              <a:t>RAPID HARDENING</a:t>
            </a:r>
            <a:r>
              <a:rPr sz="2800" u="heavy" spc="-60" dirty="0">
                <a:uFill>
                  <a:solidFill>
                    <a:srgbClr val="000000"/>
                  </a:solidFill>
                </a:uFill>
              </a:rPr>
              <a:t> </a:t>
            </a:r>
            <a:r>
              <a:rPr sz="2800" u="heavy" spc="-10" dirty="0">
                <a:uFill>
                  <a:solidFill>
                    <a:srgbClr val="000000"/>
                  </a:solidFill>
                </a:uFill>
              </a:rPr>
              <a:t>CEMENT:</a:t>
            </a:r>
            <a:endParaRPr sz="2800" dirty="0"/>
          </a:p>
        </p:txBody>
      </p:sp>
      <p:sp>
        <p:nvSpPr>
          <p:cNvPr id="3" name="object 3"/>
          <p:cNvSpPr txBox="1"/>
          <p:nvPr/>
        </p:nvSpPr>
        <p:spPr>
          <a:xfrm>
            <a:off x="401320" y="1291590"/>
            <a:ext cx="8742680" cy="5209118"/>
          </a:xfrm>
          <a:prstGeom prst="rect">
            <a:avLst/>
          </a:prstGeom>
        </p:spPr>
        <p:txBody>
          <a:bodyPr vert="horz" wrap="square" lIns="0" tIns="12700" rIns="0" bIns="0" rtlCol="0">
            <a:spAutoFit/>
          </a:bodyPr>
          <a:lstStyle/>
          <a:p>
            <a:pPr marL="469900" marR="475615" indent="-457200" algn="just">
              <a:lnSpc>
                <a:spcPct val="100000"/>
              </a:lnSpc>
              <a:spcBef>
                <a:spcPts val="100"/>
              </a:spcBef>
              <a:buClr>
                <a:srgbClr val="FF0000"/>
              </a:buClr>
              <a:buFont typeface="Arial" panose="020B0604020202020204" pitchFamily="34" charset="0"/>
              <a:buChar char="•"/>
              <a:tabLst>
                <a:tab pos="226060" algn="l"/>
              </a:tabLst>
            </a:pPr>
            <a:r>
              <a:rPr lang="en-US" sz="2800" dirty="0">
                <a:latin typeface="Times New Roman" panose="02020603050405020304" pitchFamily="18" charset="0"/>
                <a:cs typeface="Times New Roman" panose="02020603050405020304" pitchFamily="18" charset="0"/>
              </a:rPr>
              <a:t>Rapid hardening cement is a special type of cement that achieves high strength in less time. In this cement, lime stone and shale are used as raw material and heated at extremely high temperature to form clinkers. The lime and shale clinker is then mixed with small amount of gypsum and grinded very finely to form rapid hardening cement. </a:t>
            </a:r>
            <a:endParaRPr lang="en-US" sz="2800" dirty="0" smtClean="0">
              <a:latin typeface="Times New Roman" panose="02020603050405020304" pitchFamily="18" charset="0"/>
              <a:cs typeface="Times New Roman" panose="02020603050405020304" pitchFamily="18" charset="0"/>
            </a:endParaRPr>
          </a:p>
          <a:p>
            <a:pPr marL="12700" marR="475615" algn="just">
              <a:lnSpc>
                <a:spcPct val="100000"/>
              </a:lnSpc>
              <a:spcBef>
                <a:spcPts val="100"/>
              </a:spcBef>
              <a:buClr>
                <a:srgbClr val="FF0000"/>
              </a:buClr>
              <a:tabLst>
                <a:tab pos="226060" algn="l"/>
              </a:tabLst>
            </a:pPr>
            <a:endParaRPr lang="en-US" sz="2800" dirty="0" smtClean="0">
              <a:latin typeface="Times New Roman" panose="02020603050405020304" pitchFamily="18" charset="0"/>
              <a:cs typeface="Times New Roman" panose="02020603050405020304" pitchFamily="18" charset="0"/>
            </a:endParaRPr>
          </a:p>
          <a:p>
            <a:pPr marL="355600" marR="475615" indent="-342900" algn="just">
              <a:lnSpc>
                <a:spcPct val="100000"/>
              </a:lnSpc>
              <a:spcBef>
                <a:spcPts val="100"/>
              </a:spcBef>
              <a:buClr>
                <a:srgbClr val="FF0000"/>
              </a:buClr>
              <a:buFont typeface="Arial" panose="020B0604020202020204" pitchFamily="34" charset="0"/>
              <a:buChar char="•"/>
              <a:tabLst>
                <a:tab pos="226060" algn="l"/>
              </a:tabLst>
            </a:pPr>
            <a:r>
              <a:rPr lang="en-US" sz="2800" dirty="0">
                <a:latin typeface="Times New Roman" panose="02020603050405020304" pitchFamily="18" charset="0"/>
                <a:cs typeface="Times New Roman" panose="02020603050405020304" pitchFamily="18" charset="0"/>
              </a:rPr>
              <a:t>All the difference of rapid hardening cement to that of ordinary </a:t>
            </a:r>
            <a:r>
              <a:rPr lang="en-US" sz="2800" dirty="0" smtClean="0">
                <a:latin typeface="Times New Roman" panose="02020603050405020304" pitchFamily="18" charset="0"/>
                <a:cs typeface="Times New Roman" panose="02020603050405020304" pitchFamily="18" charset="0"/>
              </a:rPr>
              <a:t>Portland </a:t>
            </a:r>
            <a:r>
              <a:rPr lang="en-US" sz="2800" dirty="0">
                <a:latin typeface="Times New Roman" panose="02020603050405020304" pitchFamily="18" charset="0"/>
                <a:cs typeface="Times New Roman" panose="02020603050405020304" pitchFamily="18" charset="0"/>
              </a:rPr>
              <a:t>cement is the quantity of lime stone (tri-calcium </a:t>
            </a:r>
            <a:r>
              <a:rPr lang="en-US" sz="2800" dirty="0" smtClean="0">
                <a:latin typeface="Times New Roman" panose="02020603050405020304" pitchFamily="18" charset="0"/>
                <a:cs typeface="Times New Roman" panose="02020603050405020304" pitchFamily="18" charset="0"/>
              </a:rPr>
              <a:t>silicate) used </a:t>
            </a:r>
            <a:r>
              <a:rPr lang="en-US" sz="2800" dirty="0">
                <a:latin typeface="Times New Roman" panose="02020603050405020304" pitchFamily="18" charset="0"/>
                <a:cs typeface="Times New Roman" panose="02020603050405020304" pitchFamily="18" charset="0"/>
              </a:rPr>
              <a:t>as raw material, which gives the high early strength to the cement</a:t>
            </a:r>
            <a:r>
              <a:rPr lang="en-US" sz="2800" dirty="0" smtClean="0">
                <a:latin typeface="Times New Roman" panose="02020603050405020304" pitchFamily="18" charset="0"/>
                <a:cs typeface="Times New Roman" panose="02020603050405020304" pitchFamily="18" charset="0"/>
              </a:rPr>
              <a:t>.</a:t>
            </a:r>
            <a:endParaRPr lang="en-US" sz="2800" dirty="0">
              <a:solidFill>
                <a:srgbClr val="6F2F9F"/>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2440" y="2023109"/>
            <a:ext cx="8442960" cy="1292662"/>
          </a:xfrm>
        </p:spPr>
        <p:txBody>
          <a:bodyPr/>
          <a:lstStyle/>
          <a:p>
            <a:pPr marL="469900" marR="475615" indent="-457200" algn="just">
              <a:lnSpc>
                <a:spcPct val="100000"/>
              </a:lnSpc>
              <a:spcBef>
                <a:spcPts val="100"/>
              </a:spcBef>
              <a:buClr>
                <a:srgbClr val="FF0000"/>
              </a:buClr>
              <a:buFont typeface="Arial" panose="020B0604020202020204" pitchFamily="34" charset="0"/>
              <a:buChar char="•"/>
              <a:tabLst>
                <a:tab pos="226060" algn="l"/>
              </a:tabLst>
            </a:pPr>
            <a:r>
              <a:rPr lang="en-US" dirty="0">
                <a:latin typeface="Times New Roman" panose="02020603050405020304" pitchFamily="18" charset="0"/>
                <a:cs typeface="Times New Roman" panose="02020603050405020304" pitchFamily="18" charset="0"/>
              </a:rPr>
              <a:t>The strength obtained by this </a:t>
            </a:r>
            <a:r>
              <a:rPr lang="en-US" spc="-5" dirty="0">
                <a:latin typeface="Times New Roman" panose="02020603050405020304" pitchFamily="18" charset="0"/>
                <a:cs typeface="Times New Roman" panose="02020603050405020304" pitchFamily="18" charset="0"/>
              </a:rPr>
              <a:t>cement </a:t>
            </a:r>
            <a:r>
              <a:rPr lang="en-US" dirty="0">
                <a:latin typeface="Times New Roman" panose="02020603050405020304" pitchFamily="18" charset="0"/>
                <a:cs typeface="Times New Roman" panose="02020603050405020304" pitchFamily="18" charset="0"/>
              </a:rPr>
              <a:t>in 03 days is </a:t>
            </a:r>
            <a:r>
              <a:rPr lang="en-US" spc="-10" dirty="0">
                <a:latin typeface="Times New Roman" panose="02020603050405020304" pitchFamily="18" charset="0"/>
                <a:cs typeface="Times New Roman" panose="02020603050405020304" pitchFamily="18" charset="0"/>
              </a:rPr>
              <a:t>same </a:t>
            </a:r>
            <a:r>
              <a:rPr lang="en-US" dirty="0">
                <a:latin typeface="Times New Roman" panose="02020603050405020304" pitchFamily="18" charset="0"/>
                <a:cs typeface="Times New Roman" panose="02020603050405020304" pitchFamily="18" charset="0"/>
              </a:rPr>
              <a:t>as  obtained by </a:t>
            </a:r>
            <a:r>
              <a:rPr lang="en-US" spc="-5" dirty="0">
                <a:latin typeface="Times New Roman" panose="02020603050405020304" pitchFamily="18" charset="0"/>
                <a:cs typeface="Times New Roman" panose="02020603050405020304" pitchFamily="18" charset="0"/>
              </a:rPr>
              <a:t>O.P.C </a:t>
            </a:r>
            <a:r>
              <a:rPr lang="en-US" dirty="0">
                <a:latin typeface="Times New Roman" panose="02020603050405020304" pitchFamily="18" charset="0"/>
                <a:cs typeface="Times New Roman" panose="02020603050405020304" pitchFamily="18" charset="0"/>
              </a:rPr>
              <a:t>in 7</a:t>
            </a:r>
            <a:r>
              <a:rPr lang="en-US" spc="1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days.</a:t>
            </a:r>
          </a:p>
          <a:p>
            <a:pPr marL="469900" indent="-457200" algn="just">
              <a:lnSpc>
                <a:spcPct val="100000"/>
              </a:lnSpc>
              <a:buFont typeface="Arial" panose="020B0604020202020204" pitchFamily="34" charset="0"/>
              <a:buChar char="•"/>
              <a:tabLst>
                <a:tab pos="195580" algn="l"/>
              </a:tabLst>
            </a:pPr>
            <a:r>
              <a:rPr lang="en-US" spc="-5" dirty="0">
                <a:latin typeface="Times New Roman" panose="02020603050405020304" pitchFamily="18" charset="0"/>
                <a:cs typeface="Times New Roman" panose="02020603050405020304" pitchFamily="18" charset="0"/>
              </a:rPr>
              <a:t>Greater lime </a:t>
            </a:r>
            <a:r>
              <a:rPr lang="en-US" dirty="0">
                <a:latin typeface="Times New Roman" panose="02020603050405020304" pitchFamily="18" charset="0"/>
                <a:cs typeface="Times New Roman" panose="02020603050405020304" pitchFamily="18" charset="0"/>
              </a:rPr>
              <a:t>content than</a:t>
            </a:r>
            <a:r>
              <a:rPr lang="en-US" spc="5" dirty="0">
                <a:latin typeface="Times New Roman" panose="02020603050405020304" pitchFamily="18" charset="0"/>
                <a:cs typeface="Times New Roman" panose="02020603050405020304" pitchFamily="18" charset="0"/>
              </a:rPr>
              <a:t> </a:t>
            </a:r>
            <a:r>
              <a:rPr lang="en-US" spc="-5" dirty="0">
                <a:latin typeface="Times New Roman" panose="02020603050405020304" pitchFamily="18" charset="0"/>
                <a:cs typeface="Times New Roman" panose="02020603050405020304" pitchFamily="18" charset="0"/>
              </a:rPr>
              <a:t>OPC</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8646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63220" y="275590"/>
            <a:ext cx="8411845" cy="4907280"/>
          </a:xfrm>
          <a:prstGeom prst="rect">
            <a:avLst/>
          </a:prstGeom>
        </p:spPr>
        <p:txBody>
          <a:bodyPr vert="horz" wrap="square" lIns="0" tIns="12700" rIns="0" bIns="0" rtlCol="0">
            <a:spAutoFit/>
          </a:bodyPr>
          <a:lstStyle/>
          <a:p>
            <a:pPr marL="727710">
              <a:lnSpc>
                <a:spcPct val="100000"/>
              </a:lnSpc>
              <a:spcBef>
                <a:spcPts val="100"/>
              </a:spcBef>
            </a:pPr>
            <a:r>
              <a:rPr sz="2800" b="1" dirty="0">
                <a:latin typeface="Times New Roman"/>
                <a:cs typeface="Times New Roman"/>
              </a:rPr>
              <a:t>(3)</a:t>
            </a:r>
            <a:r>
              <a:rPr sz="2800" b="1" u="heavy" dirty="0">
                <a:uFill>
                  <a:solidFill>
                    <a:srgbClr val="000000"/>
                  </a:solidFill>
                </a:uFill>
                <a:latin typeface="Times New Roman"/>
                <a:cs typeface="Times New Roman"/>
              </a:rPr>
              <a:t> </a:t>
            </a:r>
            <a:r>
              <a:rPr sz="2800" b="1" u="heavy" spc="-5" dirty="0">
                <a:uFill>
                  <a:solidFill>
                    <a:srgbClr val="000000"/>
                  </a:solidFill>
                </a:uFill>
                <a:latin typeface="Times New Roman"/>
                <a:cs typeface="Times New Roman"/>
              </a:rPr>
              <a:t>EXTRA </a:t>
            </a:r>
            <a:r>
              <a:rPr sz="2800" b="1" u="heavy" spc="-10" dirty="0">
                <a:uFill>
                  <a:solidFill>
                    <a:srgbClr val="000000"/>
                  </a:solidFill>
                </a:uFill>
                <a:latin typeface="Times New Roman"/>
                <a:cs typeface="Times New Roman"/>
              </a:rPr>
              <a:t>RAPID HARDENING</a:t>
            </a:r>
            <a:r>
              <a:rPr sz="2800" b="1" u="heavy" spc="-30" dirty="0">
                <a:uFill>
                  <a:solidFill>
                    <a:srgbClr val="000000"/>
                  </a:solidFill>
                </a:uFill>
                <a:latin typeface="Times New Roman"/>
                <a:cs typeface="Times New Roman"/>
              </a:rPr>
              <a:t> </a:t>
            </a:r>
            <a:r>
              <a:rPr sz="2800" b="1" u="heavy" spc="-10" dirty="0">
                <a:uFill>
                  <a:solidFill>
                    <a:srgbClr val="000000"/>
                  </a:solidFill>
                </a:uFill>
                <a:latin typeface="Times New Roman"/>
                <a:cs typeface="Times New Roman"/>
              </a:rPr>
              <a:t>CEMENT:</a:t>
            </a:r>
            <a:endParaRPr sz="2800" dirty="0">
              <a:latin typeface="Times New Roman"/>
              <a:cs typeface="Times New Roman"/>
            </a:endParaRPr>
          </a:p>
          <a:p>
            <a:pPr>
              <a:lnSpc>
                <a:spcPct val="100000"/>
              </a:lnSpc>
              <a:spcBef>
                <a:spcPts val="10"/>
              </a:spcBef>
            </a:pPr>
            <a:endParaRPr sz="2800" dirty="0">
              <a:latin typeface="Times New Roman"/>
              <a:cs typeface="Times New Roman"/>
            </a:endParaRPr>
          </a:p>
          <a:p>
            <a:pPr marL="469900" marR="6985" indent="-457200" algn="just">
              <a:lnSpc>
                <a:spcPct val="100000"/>
              </a:lnSpc>
              <a:buClr>
                <a:srgbClr val="FF0000"/>
              </a:buClr>
              <a:buFont typeface="Arial" panose="020B0604020202020204" pitchFamily="34" charset="0"/>
              <a:buChar char="•"/>
              <a:tabLst>
                <a:tab pos="410209" algn="l"/>
              </a:tabLst>
            </a:pPr>
            <a:r>
              <a:rPr sz="2800" spc="-5" dirty="0">
                <a:solidFill>
                  <a:srgbClr val="6F2F9F"/>
                </a:solidFill>
                <a:latin typeface="Times New Roman"/>
                <a:cs typeface="Times New Roman"/>
              </a:rPr>
              <a:t>It </a:t>
            </a:r>
            <a:r>
              <a:rPr sz="2800" dirty="0">
                <a:solidFill>
                  <a:srgbClr val="6F2F9F"/>
                </a:solidFill>
                <a:latin typeface="Times New Roman"/>
                <a:cs typeface="Times New Roman"/>
              </a:rPr>
              <a:t>is </a:t>
            </a:r>
            <a:r>
              <a:rPr sz="2800" spc="-5" dirty="0">
                <a:solidFill>
                  <a:srgbClr val="6F2F9F"/>
                </a:solidFill>
                <a:latin typeface="Times New Roman"/>
                <a:cs typeface="Times New Roman"/>
              </a:rPr>
              <a:t>obtained </a:t>
            </a:r>
            <a:r>
              <a:rPr sz="2800" dirty="0">
                <a:solidFill>
                  <a:srgbClr val="6F2F9F"/>
                </a:solidFill>
                <a:latin typeface="Times New Roman"/>
                <a:cs typeface="Times New Roman"/>
              </a:rPr>
              <a:t>by intergrinding </a:t>
            </a:r>
            <a:r>
              <a:rPr sz="2800" spc="-10" dirty="0">
                <a:solidFill>
                  <a:srgbClr val="6F2F9F"/>
                </a:solidFill>
                <a:latin typeface="Times New Roman"/>
                <a:cs typeface="Times New Roman"/>
              </a:rPr>
              <a:t>Cacl2 </a:t>
            </a:r>
            <a:r>
              <a:rPr sz="2800" spc="-5" dirty="0">
                <a:solidFill>
                  <a:srgbClr val="6F2F9F"/>
                </a:solidFill>
                <a:latin typeface="Times New Roman"/>
                <a:cs typeface="Times New Roman"/>
              </a:rPr>
              <a:t>with rapid  </a:t>
            </a:r>
            <a:r>
              <a:rPr sz="2800" dirty="0">
                <a:solidFill>
                  <a:srgbClr val="6F2F9F"/>
                </a:solidFill>
                <a:latin typeface="Times New Roman"/>
                <a:cs typeface="Times New Roman"/>
              </a:rPr>
              <a:t>hardening</a:t>
            </a:r>
            <a:r>
              <a:rPr sz="2800" spc="-10" dirty="0">
                <a:solidFill>
                  <a:srgbClr val="6F2F9F"/>
                </a:solidFill>
                <a:latin typeface="Times New Roman"/>
                <a:cs typeface="Times New Roman"/>
              </a:rPr>
              <a:t> cement.</a:t>
            </a:r>
            <a:endParaRPr sz="2800" dirty="0">
              <a:latin typeface="Times New Roman"/>
              <a:cs typeface="Times New Roman"/>
            </a:endParaRPr>
          </a:p>
          <a:p>
            <a:pPr marL="469900" marR="5080" indent="-457200" algn="just">
              <a:lnSpc>
                <a:spcPct val="100000"/>
              </a:lnSpc>
              <a:buFont typeface="Arial" panose="020B0604020202020204" pitchFamily="34" charset="0"/>
              <a:buChar char="•"/>
              <a:tabLst>
                <a:tab pos="276860" algn="l"/>
              </a:tabLst>
            </a:pPr>
            <a:r>
              <a:rPr sz="2800" spc="-5" dirty="0">
                <a:solidFill>
                  <a:srgbClr val="6F2F9F"/>
                </a:solidFill>
                <a:latin typeface="Times New Roman"/>
                <a:cs typeface="Times New Roman"/>
              </a:rPr>
              <a:t>Addition </a:t>
            </a:r>
            <a:r>
              <a:rPr sz="2800" dirty="0">
                <a:solidFill>
                  <a:srgbClr val="6F2F9F"/>
                </a:solidFill>
                <a:latin typeface="Times New Roman"/>
                <a:cs typeface="Times New Roman"/>
              </a:rPr>
              <a:t>of </a:t>
            </a:r>
            <a:r>
              <a:rPr sz="2800" spc="-10" dirty="0">
                <a:solidFill>
                  <a:srgbClr val="6F2F9F"/>
                </a:solidFill>
                <a:latin typeface="Times New Roman"/>
                <a:cs typeface="Times New Roman"/>
              </a:rPr>
              <a:t>Cacl2 </a:t>
            </a:r>
            <a:r>
              <a:rPr sz="2800" spc="-5" dirty="0">
                <a:solidFill>
                  <a:srgbClr val="6F2F9F"/>
                </a:solidFill>
                <a:latin typeface="Times New Roman"/>
                <a:cs typeface="Times New Roman"/>
              </a:rPr>
              <a:t>should </a:t>
            </a:r>
            <a:r>
              <a:rPr sz="2800" dirty="0">
                <a:solidFill>
                  <a:srgbClr val="6F2F9F"/>
                </a:solidFill>
                <a:latin typeface="Times New Roman"/>
                <a:cs typeface="Times New Roman"/>
              </a:rPr>
              <a:t>not </a:t>
            </a:r>
            <a:r>
              <a:rPr sz="2800" spc="-10" dirty="0">
                <a:solidFill>
                  <a:srgbClr val="6F2F9F"/>
                </a:solidFill>
                <a:latin typeface="Times New Roman"/>
                <a:cs typeface="Times New Roman"/>
              </a:rPr>
              <a:t>exceed </a:t>
            </a:r>
            <a:r>
              <a:rPr sz="2800" dirty="0">
                <a:solidFill>
                  <a:srgbClr val="6F2F9F"/>
                </a:solidFill>
                <a:latin typeface="Times New Roman"/>
                <a:cs typeface="Times New Roman"/>
              </a:rPr>
              <a:t>2% by </a:t>
            </a:r>
            <a:r>
              <a:rPr sz="2800" spc="-5" dirty="0">
                <a:solidFill>
                  <a:srgbClr val="6F2F9F"/>
                </a:solidFill>
                <a:latin typeface="Times New Roman"/>
                <a:cs typeface="Times New Roman"/>
              </a:rPr>
              <a:t>weight </a:t>
            </a:r>
            <a:r>
              <a:rPr sz="2800" dirty="0">
                <a:solidFill>
                  <a:srgbClr val="6F2F9F"/>
                </a:solidFill>
                <a:latin typeface="Times New Roman"/>
                <a:cs typeface="Times New Roman"/>
              </a:rPr>
              <a:t>of  the </a:t>
            </a:r>
            <a:r>
              <a:rPr sz="2800" spc="-5" dirty="0">
                <a:solidFill>
                  <a:srgbClr val="6F2F9F"/>
                </a:solidFill>
                <a:latin typeface="Times New Roman"/>
                <a:cs typeface="Times New Roman"/>
              </a:rPr>
              <a:t>rapid hardening</a:t>
            </a:r>
            <a:r>
              <a:rPr sz="2800" dirty="0">
                <a:solidFill>
                  <a:srgbClr val="6F2F9F"/>
                </a:solidFill>
                <a:latin typeface="Times New Roman"/>
                <a:cs typeface="Times New Roman"/>
              </a:rPr>
              <a:t> </a:t>
            </a:r>
            <a:r>
              <a:rPr sz="2800" spc="-10" dirty="0">
                <a:solidFill>
                  <a:srgbClr val="6F2F9F"/>
                </a:solidFill>
                <a:latin typeface="Times New Roman"/>
                <a:cs typeface="Times New Roman"/>
              </a:rPr>
              <a:t>cement.</a:t>
            </a:r>
            <a:endParaRPr sz="2800" dirty="0">
              <a:latin typeface="Times New Roman"/>
              <a:cs typeface="Times New Roman"/>
            </a:endParaRPr>
          </a:p>
          <a:p>
            <a:pPr marL="469900" marR="5080" indent="-457200" algn="just">
              <a:lnSpc>
                <a:spcPct val="100000"/>
              </a:lnSpc>
              <a:buFont typeface="Arial" panose="020B0604020202020204" pitchFamily="34" charset="0"/>
              <a:buChar char="•"/>
              <a:tabLst>
                <a:tab pos="420370" algn="l"/>
              </a:tabLst>
            </a:pPr>
            <a:r>
              <a:rPr sz="2800" spc="-5" dirty="0">
                <a:solidFill>
                  <a:srgbClr val="6F2F9F"/>
                </a:solidFill>
                <a:latin typeface="Times New Roman"/>
                <a:cs typeface="Times New Roman"/>
              </a:rPr>
              <a:t>Concrete </a:t>
            </a:r>
            <a:r>
              <a:rPr sz="2800" spc="-10" dirty="0">
                <a:solidFill>
                  <a:srgbClr val="6F2F9F"/>
                </a:solidFill>
                <a:latin typeface="Times New Roman"/>
                <a:cs typeface="Times New Roman"/>
              </a:rPr>
              <a:t>made </a:t>
            </a:r>
            <a:r>
              <a:rPr sz="2800" dirty="0">
                <a:solidFill>
                  <a:srgbClr val="6F2F9F"/>
                </a:solidFill>
                <a:latin typeface="Times New Roman"/>
                <a:cs typeface="Times New Roman"/>
              </a:rPr>
              <a:t>by using this </a:t>
            </a:r>
            <a:r>
              <a:rPr sz="2800" spc="-10" dirty="0">
                <a:solidFill>
                  <a:srgbClr val="6F2F9F"/>
                </a:solidFill>
                <a:latin typeface="Times New Roman"/>
                <a:cs typeface="Times New Roman"/>
              </a:rPr>
              <a:t>cement </a:t>
            </a:r>
            <a:r>
              <a:rPr sz="2800" spc="-5" dirty="0">
                <a:solidFill>
                  <a:srgbClr val="6F2F9F"/>
                </a:solidFill>
                <a:latin typeface="Times New Roman"/>
                <a:cs typeface="Times New Roman"/>
              </a:rPr>
              <a:t>should </a:t>
            </a:r>
            <a:r>
              <a:rPr sz="2800" dirty="0">
                <a:solidFill>
                  <a:srgbClr val="6F2F9F"/>
                </a:solidFill>
                <a:latin typeface="Times New Roman"/>
                <a:cs typeface="Times New Roman"/>
              </a:rPr>
              <a:t>be  </a:t>
            </a:r>
            <a:r>
              <a:rPr sz="2800" spc="-5" dirty="0">
                <a:solidFill>
                  <a:srgbClr val="6F2F9F"/>
                </a:solidFill>
                <a:latin typeface="Times New Roman"/>
                <a:cs typeface="Times New Roman"/>
              </a:rPr>
              <a:t>transported, placed, </a:t>
            </a:r>
            <a:r>
              <a:rPr sz="2800" spc="-10" dirty="0">
                <a:solidFill>
                  <a:srgbClr val="6F2F9F"/>
                </a:solidFill>
                <a:latin typeface="Times New Roman"/>
                <a:cs typeface="Times New Roman"/>
              </a:rPr>
              <a:t>compacted </a:t>
            </a:r>
            <a:r>
              <a:rPr sz="2800" dirty="0">
                <a:solidFill>
                  <a:srgbClr val="6F2F9F"/>
                </a:solidFill>
                <a:latin typeface="Times New Roman"/>
                <a:cs typeface="Times New Roman"/>
              </a:rPr>
              <a:t>&amp; </a:t>
            </a:r>
            <a:r>
              <a:rPr sz="2800" spc="-5" dirty="0">
                <a:solidFill>
                  <a:srgbClr val="6F2F9F"/>
                </a:solidFill>
                <a:latin typeface="Times New Roman"/>
                <a:cs typeface="Times New Roman"/>
              </a:rPr>
              <a:t>finished within about </a:t>
            </a:r>
            <a:r>
              <a:rPr sz="2800" dirty="0">
                <a:solidFill>
                  <a:srgbClr val="6F2F9F"/>
                </a:solidFill>
                <a:latin typeface="Times New Roman"/>
                <a:cs typeface="Times New Roman"/>
              </a:rPr>
              <a:t>20  </a:t>
            </a:r>
            <a:r>
              <a:rPr sz="2800" spc="-5" dirty="0">
                <a:solidFill>
                  <a:srgbClr val="6F2F9F"/>
                </a:solidFill>
                <a:latin typeface="Times New Roman"/>
                <a:cs typeface="Times New Roman"/>
              </a:rPr>
              <a:t>minutes.</a:t>
            </a:r>
            <a:endParaRPr sz="2800" dirty="0">
              <a:latin typeface="Times New Roman"/>
              <a:cs typeface="Times New Roman"/>
            </a:endParaRPr>
          </a:p>
          <a:p>
            <a:pPr marL="469900" marR="6350" indent="-457200" algn="just">
              <a:lnSpc>
                <a:spcPct val="100000"/>
              </a:lnSpc>
              <a:buFont typeface="Arial" panose="020B0604020202020204" pitchFamily="34" charset="0"/>
              <a:buChar char="•"/>
              <a:tabLst>
                <a:tab pos="242570" algn="l"/>
              </a:tabLst>
            </a:pPr>
            <a:r>
              <a:rPr sz="2800" spc="-5" dirty="0">
                <a:solidFill>
                  <a:srgbClr val="6F2F9F"/>
                </a:solidFill>
                <a:latin typeface="Times New Roman"/>
                <a:cs typeface="Times New Roman"/>
              </a:rPr>
              <a:t>Strength </a:t>
            </a:r>
            <a:r>
              <a:rPr sz="2800" dirty="0">
                <a:solidFill>
                  <a:srgbClr val="6F2F9F"/>
                </a:solidFill>
                <a:latin typeface="Times New Roman"/>
                <a:cs typeface="Times New Roman"/>
              </a:rPr>
              <a:t>is </a:t>
            </a:r>
            <a:r>
              <a:rPr sz="2800" spc="-5" dirty="0">
                <a:solidFill>
                  <a:srgbClr val="6F2F9F"/>
                </a:solidFill>
                <a:latin typeface="Times New Roman"/>
                <a:cs typeface="Times New Roman"/>
              </a:rPr>
              <a:t>higher </a:t>
            </a:r>
            <a:r>
              <a:rPr sz="2800" dirty="0">
                <a:solidFill>
                  <a:srgbClr val="6F2F9F"/>
                </a:solidFill>
                <a:latin typeface="Times New Roman"/>
                <a:cs typeface="Times New Roman"/>
              </a:rPr>
              <a:t>than 25% than that of </a:t>
            </a:r>
            <a:r>
              <a:rPr sz="2800" spc="-5" dirty="0">
                <a:solidFill>
                  <a:srgbClr val="6F2F9F"/>
                </a:solidFill>
                <a:latin typeface="Times New Roman"/>
                <a:cs typeface="Times New Roman"/>
              </a:rPr>
              <a:t>rapid hardening  </a:t>
            </a:r>
            <a:r>
              <a:rPr sz="2800" spc="-10" dirty="0">
                <a:solidFill>
                  <a:srgbClr val="6F2F9F"/>
                </a:solidFill>
                <a:latin typeface="Times New Roman"/>
                <a:cs typeface="Times New Roman"/>
              </a:rPr>
              <a:t>cement at </a:t>
            </a:r>
            <a:r>
              <a:rPr sz="2800" dirty="0">
                <a:solidFill>
                  <a:srgbClr val="6F2F9F"/>
                </a:solidFill>
                <a:latin typeface="Times New Roman"/>
                <a:cs typeface="Times New Roman"/>
              </a:rPr>
              <a:t>1 or 2</a:t>
            </a:r>
            <a:r>
              <a:rPr sz="2800" spc="15" dirty="0">
                <a:solidFill>
                  <a:srgbClr val="6F2F9F"/>
                </a:solidFill>
                <a:latin typeface="Times New Roman"/>
                <a:cs typeface="Times New Roman"/>
              </a:rPr>
              <a:t> </a:t>
            </a:r>
            <a:r>
              <a:rPr sz="2800" spc="-5" dirty="0">
                <a:solidFill>
                  <a:srgbClr val="6F2F9F"/>
                </a:solidFill>
                <a:latin typeface="Times New Roman"/>
                <a:cs typeface="Times New Roman"/>
              </a:rPr>
              <a:t>days.</a:t>
            </a:r>
            <a:endParaRPr sz="2800" dirty="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TotalTime>
  <Words>1529</Words>
  <Application>Microsoft Office PowerPoint</Application>
  <PresentationFormat>On-screen Show (4:3)</PresentationFormat>
  <Paragraphs>178</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Times New Roman</vt:lpstr>
      <vt:lpstr>Office Theme</vt:lpstr>
      <vt:lpstr>PowerPoint Presentation</vt:lpstr>
      <vt:lpstr>Chemical Composition of  cement is:</vt:lpstr>
      <vt:lpstr>TYPES OF CEMENT:</vt:lpstr>
      <vt:lpstr>(1) ORDINARY PORTLAND CEMENT:</vt:lpstr>
      <vt:lpstr>Chemical Composition of O.P.Cement:</vt:lpstr>
      <vt:lpstr>Chemical Composition of O.P.Cement: Continued-------</vt:lpstr>
      <vt:lpstr>(2) RAPID HARDENING CEMENT:</vt:lpstr>
      <vt:lpstr>PowerPoint Presentation</vt:lpstr>
      <vt:lpstr>PowerPoint Presentation</vt:lpstr>
      <vt:lpstr>PowerPoint Presentation</vt:lpstr>
      <vt:lpstr>(5) QUICK SETTING CEMENT:</vt:lpstr>
      <vt:lpstr>(6) LOW HEAT CEMENT:</vt:lpstr>
      <vt:lpstr>(7) Portland Pozzolana Cement:</vt:lpstr>
      <vt:lpstr>(8) Portland Slag Cement:</vt:lpstr>
      <vt:lpstr>(9) HIGH ALUMINA CEMENT:</vt:lpstr>
      <vt:lpstr>(10) AIR ENTRAINING CEMENT:</vt:lpstr>
      <vt:lpstr>(11) Supersulphated Cement:</vt:lpstr>
      <vt:lpstr>(12) Masonry Cement:</vt:lpstr>
      <vt:lpstr>(13) Expansive Cement:</vt:lpstr>
      <vt:lpstr>(14) Colored Cement:</vt:lpstr>
      <vt:lpstr>(15) WHITE CEMENT:</vt:lpstr>
      <vt:lpstr>Functions of Cement  Manufacturing  Constituents</vt:lpstr>
      <vt:lpstr>(i) Lime (CaO):</vt:lpstr>
      <vt:lpstr>(ii) Silica (SiO2):</vt:lpstr>
      <vt:lpstr>(iii) Alumina (Al2O3):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(2)Burning:  Corrected slurry is feed to rotary kiln, which is a 150-500 feet long, 8-16 feet in diameter and temperature arrangement is up to 1500-1650 degreeC. At this temperature slurry losses moisture and forms into small lumps, after that changes to clinkers. Clinkers are cooled in another inclined tube similar to kiln but of lesser length.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Usman Ismail</cp:lastModifiedBy>
  <cp:revision>16</cp:revision>
  <dcterms:created xsi:type="dcterms:W3CDTF">2019-12-28T13:11:38Z</dcterms:created>
  <dcterms:modified xsi:type="dcterms:W3CDTF">2020-01-17T15:01:02Z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2015-03-31T00:00:00Z</vt:filetime>
  </property>
  <property fmtid="{D5CDD505-2E9C-101B-9397-08002B2CF9AE}" pid="3" name="Creator">
    <vt:lpwstr>pdftk 1.44 - www.pdftk.com</vt:lpwstr>
  </property>
  <property fmtid="{D5CDD505-2E9C-101B-9397-08002B2CF9AE}" pid="4" name="LastSaved">
    <vt:filetime>2019-12-28T00:00:00Z</vt:filetime>
  </property>
</Properties>
</file>